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4630400" cy="8229600"/>
  <p:notesSz cx="14630400" cy="8229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97280" y="2551176"/>
            <a:ext cx="12435840" cy="17282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65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94560" y="4608576"/>
            <a:ext cx="10241280" cy="205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5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5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731520" y="1892808"/>
            <a:ext cx="6364224" cy="5431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7534656" y="1892808"/>
            <a:ext cx="6364224" cy="5431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5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76341" y="7795772"/>
            <a:ext cx="1648838" cy="33750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4630399" cy="283464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876340" y="7795772"/>
            <a:ext cx="1648838" cy="33750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67958" y="968264"/>
            <a:ext cx="6807834" cy="15233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65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31520" y="1892808"/>
            <a:ext cx="13167360" cy="5431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974336" y="7653528"/>
            <a:ext cx="4681728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731520" y="7653528"/>
            <a:ext cx="3364992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0533888" y="7653528"/>
            <a:ext cx="3364992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486399" cy="82295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67958" y="1142126"/>
            <a:ext cx="6927215" cy="302323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5800"/>
              </a:lnSpc>
              <a:spcBef>
                <a:spcPts val="90"/>
              </a:spcBef>
            </a:pPr>
            <a:r>
              <a:rPr dirty="0"/>
              <a:t>Menguasai</a:t>
            </a:r>
            <a:r>
              <a:rPr dirty="0" spc="-50"/>
              <a:t> </a:t>
            </a:r>
            <a:r>
              <a:rPr dirty="0" spc="-10"/>
              <a:t>Teknik </a:t>
            </a:r>
            <a:r>
              <a:rPr dirty="0"/>
              <a:t>Memberikan</a:t>
            </a:r>
            <a:r>
              <a:rPr dirty="0" spc="-100"/>
              <a:t> </a:t>
            </a:r>
            <a:r>
              <a:rPr dirty="0"/>
              <a:t>dan</a:t>
            </a:r>
            <a:r>
              <a:rPr dirty="0" spc="-120"/>
              <a:t> </a:t>
            </a:r>
            <a:r>
              <a:rPr dirty="0" spc="-10"/>
              <a:t>Menerima </a:t>
            </a:r>
            <a:r>
              <a:rPr dirty="0"/>
              <a:t>Umpan Balik</a:t>
            </a:r>
            <a:r>
              <a:rPr dirty="0" spc="-20"/>
              <a:t> </a:t>
            </a:r>
            <a:r>
              <a:rPr dirty="0" spc="-10"/>
              <a:t>dalam Microteaching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6267958" y="4479340"/>
            <a:ext cx="7404734" cy="29286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38200"/>
              </a:lnSpc>
              <a:spcBef>
                <a:spcPts val="105"/>
              </a:spcBef>
            </a:pP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Selamat </a:t>
            </a:r>
            <a:r>
              <a:rPr dirty="0" sz="1750" spc="-85">
                <a:solidFill>
                  <a:srgbClr val="272424"/>
                </a:solidFill>
                <a:latin typeface="Verdana"/>
                <a:cs typeface="Verdana"/>
              </a:rPr>
              <a:t>datang!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40">
                <a:solidFill>
                  <a:srgbClr val="272424"/>
                </a:solidFill>
                <a:latin typeface="Verdana"/>
                <a:cs typeface="Verdana"/>
              </a:rPr>
              <a:t>Sesi</a:t>
            </a:r>
            <a:r>
              <a:rPr dirty="0" sz="1750" spc="-9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75">
                <a:solidFill>
                  <a:srgbClr val="272424"/>
                </a:solidFill>
                <a:latin typeface="Verdana"/>
                <a:cs typeface="Verdana"/>
              </a:rPr>
              <a:t>ini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85">
                <a:solidFill>
                  <a:srgbClr val="272424"/>
                </a:solidFill>
                <a:latin typeface="Verdana"/>
                <a:cs typeface="Verdana"/>
              </a:rPr>
              <a:t>akan</a:t>
            </a:r>
            <a:r>
              <a:rPr dirty="0" sz="1750" spc="-9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80">
                <a:solidFill>
                  <a:srgbClr val="272424"/>
                </a:solidFill>
                <a:latin typeface="Verdana"/>
                <a:cs typeface="Verdana"/>
              </a:rPr>
              <a:t>membahas</a:t>
            </a:r>
            <a:r>
              <a:rPr dirty="0" sz="1750" spc="-7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85">
                <a:solidFill>
                  <a:srgbClr val="272424"/>
                </a:solidFill>
                <a:latin typeface="Verdana"/>
                <a:cs typeface="Verdana"/>
              </a:rPr>
              <a:t>teknik</a:t>
            </a:r>
            <a:r>
              <a:rPr dirty="0" sz="1750" spc="-8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85">
                <a:solidFill>
                  <a:srgbClr val="272424"/>
                </a:solidFill>
                <a:latin typeface="Verdana"/>
                <a:cs typeface="Verdana"/>
              </a:rPr>
              <a:t>memberikan </a:t>
            </a:r>
            <a:r>
              <a:rPr dirty="0" sz="1750" spc="-25">
                <a:solidFill>
                  <a:srgbClr val="272424"/>
                </a:solidFill>
                <a:latin typeface="Verdana"/>
                <a:cs typeface="Verdana"/>
              </a:rPr>
              <a:t>dan 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menerima</a:t>
            </a:r>
            <a:r>
              <a:rPr dirty="0" sz="1750" spc="-8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umpan</a:t>
            </a:r>
            <a:r>
              <a:rPr dirty="0" sz="1750" spc="-9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65">
                <a:solidFill>
                  <a:srgbClr val="272424"/>
                </a:solidFill>
                <a:latin typeface="Verdana"/>
                <a:cs typeface="Verdana"/>
              </a:rPr>
              <a:t>balik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60">
                <a:solidFill>
                  <a:srgbClr val="272424"/>
                </a:solidFill>
                <a:latin typeface="Verdana"/>
                <a:cs typeface="Verdana"/>
              </a:rPr>
              <a:t>yang</a:t>
            </a:r>
            <a:r>
              <a:rPr dirty="0" sz="1750" spc="-11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35">
                <a:solidFill>
                  <a:srgbClr val="272424"/>
                </a:solidFill>
                <a:latin typeface="Verdana"/>
                <a:cs typeface="Verdana"/>
              </a:rPr>
              <a:t>efektif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85">
                <a:solidFill>
                  <a:srgbClr val="272424"/>
                </a:solidFill>
                <a:latin typeface="Verdana"/>
                <a:cs typeface="Verdana"/>
              </a:rPr>
              <a:t>dalam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60">
                <a:solidFill>
                  <a:srgbClr val="272424"/>
                </a:solidFill>
                <a:latin typeface="Verdana"/>
                <a:cs typeface="Verdana"/>
              </a:rPr>
              <a:t>konteks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65">
                <a:solidFill>
                  <a:srgbClr val="272424"/>
                </a:solidFill>
                <a:latin typeface="Verdana"/>
                <a:cs typeface="Verdana"/>
              </a:rPr>
              <a:t>microteaching.</a:t>
            </a:r>
            <a:r>
              <a:rPr dirty="0" sz="1750" spc="-9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20">
                <a:solidFill>
                  <a:srgbClr val="272424"/>
                </a:solidFill>
                <a:latin typeface="Verdana"/>
                <a:cs typeface="Verdana"/>
              </a:rPr>
              <a:t>Kita </a:t>
            </a:r>
            <a:r>
              <a:rPr dirty="0" sz="1750" spc="-75">
                <a:solidFill>
                  <a:srgbClr val="272424"/>
                </a:solidFill>
                <a:latin typeface="Verdana"/>
                <a:cs typeface="Verdana"/>
              </a:rPr>
              <a:t>akan</a:t>
            </a:r>
            <a:r>
              <a:rPr dirty="0" sz="1750" spc="-114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80">
                <a:solidFill>
                  <a:srgbClr val="272424"/>
                </a:solidFill>
                <a:latin typeface="Verdana"/>
                <a:cs typeface="Verdana"/>
              </a:rPr>
              <a:t>membahas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70">
                <a:solidFill>
                  <a:srgbClr val="272424"/>
                </a:solidFill>
                <a:latin typeface="Verdana"/>
                <a:cs typeface="Verdana"/>
              </a:rPr>
              <a:t>mengapa</a:t>
            </a:r>
            <a:r>
              <a:rPr dirty="0" sz="1750" spc="-114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umpan</a:t>
            </a:r>
            <a:r>
              <a:rPr dirty="0" sz="1750" spc="-10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65">
                <a:solidFill>
                  <a:srgbClr val="272424"/>
                </a:solidFill>
                <a:latin typeface="Verdana"/>
                <a:cs typeface="Verdana"/>
              </a:rPr>
              <a:t>balik</a:t>
            </a:r>
            <a:r>
              <a:rPr dirty="0" sz="1750" spc="-114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70">
                <a:solidFill>
                  <a:srgbClr val="272424"/>
                </a:solidFill>
                <a:latin typeface="Verdana"/>
                <a:cs typeface="Verdana"/>
              </a:rPr>
              <a:t>penting,</a:t>
            </a:r>
            <a:r>
              <a:rPr dirty="0" sz="1750" spc="-11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10">
                <a:solidFill>
                  <a:srgbClr val="272424"/>
                </a:solidFill>
                <a:latin typeface="Verdana"/>
                <a:cs typeface="Verdana"/>
              </a:rPr>
              <a:t>bagaimana </a:t>
            </a:r>
            <a:r>
              <a:rPr dirty="0" sz="1750" spc="-85">
                <a:solidFill>
                  <a:srgbClr val="272424"/>
                </a:solidFill>
                <a:latin typeface="Verdana"/>
                <a:cs typeface="Verdana"/>
              </a:rPr>
              <a:t>memberikan</a:t>
            </a:r>
            <a:r>
              <a:rPr dirty="0" sz="1750" spc="-7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60">
                <a:solidFill>
                  <a:srgbClr val="272424"/>
                </a:solidFill>
                <a:latin typeface="Verdana"/>
                <a:cs typeface="Verdana"/>
              </a:rPr>
              <a:t>dan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menerima</a:t>
            </a:r>
            <a:r>
              <a:rPr dirty="0" sz="1750" spc="-7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umpan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70">
                <a:solidFill>
                  <a:srgbClr val="272424"/>
                </a:solidFill>
                <a:latin typeface="Verdana"/>
                <a:cs typeface="Verdana"/>
              </a:rPr>
              <a:t>balik</a:t>
            </a:r>
            <a:r>
              <a:rPr dirty="0" sz="1750" spc="-8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35">
                <a:solidFill>
                  <a:srgbClr val="272424"/>
                </a:solidFill>
                <a:latin typeface="Verdana"/>
                <a:cs typeface="Verdana"/>
              </a:rPr>
              <a:t>secara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75">
                <a:solidFill>
                  <a:srgbClr val="272424"/>
                </a:solidFill>
                <a:latin typeface="Verdana"/>
                <a:cs typeface="Verdana"/>
              </a:rPr>
              <a:t>konstruktif,</a:t>
            </a:r>
            <a:r>
              <a:rPr dirty="0" sz="1750" spc="-9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25">
                <a:solidFill>
                  <a:srgbClr val="272424"/>
                </a:solidFill>
                <a:latin typeface="Verdana"/>
                <a:cs typeface="Verdana"/>
              </a:rPr>
              <a:t>dan </a:t>
            </a:r>
            <a:r>
              <a:rPr dirty="0" sz="1750" spc="-80">
                <a:solidFill>
                  <a:srgbClr val="272424"/>
                </a:solidFill>
                <a:latin typeface="Verdana"/>
                <a:cs typeface="Verdana"/>
              </a:rPr>
              <a:t>bagaimana</a:t>
            </a:r>
            <a:r>
              <a:rPr dirty="0" sz="1750" spc="-7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80">
                <a:solidFill>
                  <a:srgbClr val="272424"/>
                </a:solidFill>
                <a:latin typeface="Verdana"/>
                <a:cs typeface="Verdana"/>
              </a:rPr>
              <a:t>mengatasi</a:t>
            </a:r>
            <a:r>
              <a:rPr dirty="0" sz="1750" spc="-85">
                <a:solidFill>
                  <a:srgbClr val="272424"/>
                </a:solidFill>
                <a:latin typeface="Verdana"/>
                <a:cs typeface="Verdana"/>
              </a:rPr>
              <a:t> tantangan dalam</a:t>
            </a:r>
            <a:r>
              <a:rPr dirty="0" sz="1750" spc="-7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10">
                <a:solidFill>
                  <a:srgbClr val="272424"/>
                </a:solidFill>
                <a:latin typeface="Verdana"/>
                <a:cs typeface="Verdana"/>
              </a:rPr>
              <a:t>prosesnya.</a:t>
            </a:r>
            <a:endParaRPr sz="1750">
              <a:latin typeface="Verdana"/>
              <a:cs typeface="Verdana"/>
            </a:endParaRPr>
          </a:p>
          <a:p>
            <a:pPr marL="488950" marR="4878070">
              <a:lnSpc>
                <a:spcPct val="137500"/>
              </a:lnSpc>
              <a:spcBef>
                <a:spcPts val="1739"/>
              </a:spcBef>
            </a:pPr>
            <a:r>
              <a:rPr dirty="0" sz="2000" b="1">
                <a:latin typeface="Carlito"/>
                <a:cs typeface="Carlito"/>
              </a:rPr>
              <a:t>BY</a:t>
            </a:r>
            <a:r>
              <a:rPr dirty="0" sz="2000" spc="-90" b="1">
                <a:latin typeface="Carlito"/>
                <a:cs typeface="Carlito"/>
              </a:rPr>
              <a:t> </a:t>
            </a:r>
            <a:r>
              <a:rPr dirty="0" sz="2000" spc="-10" b="1">
                <a:latin typeface="Carlito"/>
                <a:cs typeface="Carlito"/>
              </a:rPr>
              <a:t>MUKHLISIN </a:t>
            </a:r>
            <a:r>
              <a:rPr dirty="0" sz="2000" spc="-100" b="1">
                <a:latin typeface="Carlito"/>
                <a:cs typeface="Carlito"/>
              </a:rPr>
              <a:t>TATAP</a:t>
            </a:r>
            <a:r>
              <a:rPr dirty="0" sz="2000" spc="-15" b="1">
                <a:latin typeface="Carlito"/>
                <a:cs typeface="Carlito"/>
              </a:rPr>
              <a:t> </a:t>
            </a:r>
            <a:r>
              <a:rPr dirty="0" sz="2000" b="1">
                <a:latin typeface="Carlito"/>
                <a:cs typeface="Carlito"/>
              </a:rPr>
              <a:t>MUKA</a:t>
            </a:r>
            <a:r>
              <a:rPr dirty="0" sz="2000" spc="15" b="1">
                <a:latin typeface="Carlito"/>
                <a:cs typeface="Carlito"/>
              </a:rPr>
              <a:t> </a:t>
            </a:r>
            <a:r>
              <a:rPr dirty="0" sz="2000" spc="-20" b="1">
                <a:latin typeface="Carlito"/>
                <a:cs typeface="Carlito"/>
              </a:rPr>
              <a:t>KE-</a:t>
            </a:r>
            <a:r>
              <a:rPr dirty="0" sz="2000" spc="-25" b="1">
                <a:latin typeface="Carlito"/>
                <a:cs typeface="Carlito"/>
              </a:rPr>
              <a:t>14</a:t>
            </a:r>
            <a:endParaRPr sz="2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1304" y="2472309"/>
            <a:ext cx="10256520" cy="7353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25"/>
              <a:t>Tujuan</a:t>
            </a:r>
            <a:r>
              <a:rPr dirty="0" spc="-95"/>
              <a:t> </a:t>
            </a:r>
            <a:r>
              <a:rPr dirty="0"/>
              <a:t>Umpan</a:t>
            </a:r>
            <a:r>
              <a:rPr dirty="0" spc="-90"/>
              <a:t> </a:t>
            </a:r>
            <a:r>
              <a:rPr dirty="0"/>
              <a:t>Balik</a:t>
            </a:r>
            <a:r>
              <a:rPr dirty="0" spc="-120"/>
              <a:t> </a:t>
            </a:r>
            <a:r>
              <a:rPr dirty="0"/>
              <a:t>dalam</a:t>
            </a:r>
            <a:r>
              <a:rPr dirty="0" spc="-100"/>
              <a:t> </a:t>
            </a:r>
            <a:r>
              <a:rPr dirty="0" spc="-10"/>
              <a:t>Microteaching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81304" y="3795776"/>
            <a:ext cx="6151880" cy="16998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300" spc="-10" b="1">
                <a:latin typeface="Carlito"/>
                <a:cs typeface="Carlito"/>
              </a:rPr>
              <a:t>Meningkatkan</a:t>
            </a:r>
            <a:r>
              <a:rPr dirty="0" sz="2300" spc="-85" b="1">
                <a:latin typeface="Carlito"/>
                <a:cs typeface="Carlito"/>
              </a:rPr>
              <a:t> </a:t>
            </a:r>
            <a:r>
              <a:rPr dirty="0" sz="2300" b="1">
                <a:latin typeface="Carlito"/>
                <a:cs typeface="Carlito"/>
              </a:rPr>
              <a:t>Kualitas</a:t>
            </a:r>
            <a:r>
              <a:rPr dirty="0" sz="2300" spc="-50" b="1">
                <a:latin typeface="Carlito"/>
                <a:cs typeface="Carlito"/>
              </a:rPr>
              <a:t> </a:t>
            </a:r>
            <a:r>
              <a:rPr dirty="0" sz="2300" spc="-10" b="1">
                <a:latin typeface="Carlito"/>
                <a:cs typeface="Carlito"/>
              </a:rPr>
              <a:t>Pengajaran</a:t>
            </a:r>
            <a:endParaRPr sz="2300">
              <a:latin typeface="Carlito"/>
              <a:cs typeface="Carlito"/>
            </a:endParaRPr>
          </a:p>
          <a:p>
            <a:pPr marL="12700" marR="5080">
              <a:lnSpc>
                <a:spcPct val="138300"/>
              </a:lnSpc>
              <a:spcBef>
                <a:spcPts val="1700"/>
              </a:spcBef>
            </a:pPr>
            <a:r>
              <a:rPr dirty="0" sz="1750" spc="-70">
                <a:solidFill>
                  <a:srgbClr val="272424"/>
                </a:solidFill>
                <a:latin typeface="Verdana"/>
                <a:cs typeface="Verdana"/>
              </a:rPr>
              <a:t>Umpan</a:t>
            </a:r>
            <a:r>
              <a:rPr dirty="0" sz="1750" spc="-11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70">
                <a:solidFill>
                  <a:srgbClr val="272424"/>
                </a:solidFill>
                <a:latin typeface="Verdana"/>
                <a:cs typeface="Verdana"/>
              </a:rPr>
              <a:t>balik</a:t>
            </a:r>
            <a:r>
              <a:rPr dirty="0" sz="1750" spc="-8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membantu</a:t>
            </a:r>
            <a:r>
              <a:rPr dirty="0" sz="1750" spc="-8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75">
                <a:solidFill>
                  <a:srgbClr val="272424"/>
                </a:solidFill>
                <a:latin typeface="Verdana"/>
                <a:cs typeface="Verdana"/>
              </a:rPr>
              <a:t>guru</a:t>
            </a:r>
            <a:r>
              <a:rPr dirty="0" sz="1750" spc="-10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60">
                <a:solidFill>
                  <a:srgbClr val="272424"/>
                </a:solidFill>
                <a:latin typeface="Verdana"/>
                <a:cs typeface="Verdana"/>
              </a:rPr>
              <a:t>mengidentifikasi</a:t>
            </a:r>
            <a:r>
              <a:rPr dirty="0" sz="1750" spc="-5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75">
                <a:solidFill>
                  <a:srgbClr val="272424"/>
                </a:solidFill>
                <a:latin typeface="Verdana"/>
                <a:cs typeface="Verdana"/>
              </a:rPr>
              <a:t>area</a:t>
            </a:r>
            <a:r>
              <a:rPr dirty="0" sz="1750" spc="-9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20">
                <a:solidFill>
                  <a:srgbClr val="272424"/>
                </a:solidFill>
                <a:latin typeface="Verdana"/>
                <a:cs typeface="Verdana"/>
              </a:rPr>
              <a:t>yang </a:t>
            </a:r>
            <a:r>
              <a:rPr dirty="0" sz="1750" spc="-60">
                <a:solidFill>
                  <a:srgbClr val="272424"/>
                </a:solidFill>
                <a:latin typeface="Verdana"/>
                <a:cs typeface="Verdana"/>
              </a:rPr>
              <a:t>perlu</a:t>
            </a:r>
            <a:r>
              <a:rPr dirty="0" sz="1750" spc="-8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75">
                <a:solidFill>
                  <a:srgbClr val="272424"/>
                </a:solidFill>
                <a:latin typeface="Verdana"/>
                <a:cs typeface="Verdana"/>
              </a:rPr>
              <a:t>ditingkatkan </a:t>
            </a:r>
            <a:r>
              <a:rPr dirty="0" sz="1750" spc="-60">
                <a:solidFill>
                  <a:srgbClr val="272424"/>
                </a:solidFill>
                <a:latin typeface="Verdana"/>
                <a:cs typeface="Verdana"/>
              </a:rPr>
              <a:t>dan</a:t>
            </a:r>
            <a:r>
              <a:rPr dirty="0" sz="1750" spc="-9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75">
                <a:solidFill>
                  <a:srgbClr val="272424"/>
                </a:solidFill>
                <a:latin typeface="Verdana"/>
                <a:cs typeface="Verdana"/>
              </a:rPr>
              <a:t>mengembangkan</a:t>
            </a:r>
            <a:r>
              <a:rPr dirty="0" sz="1750" spc="-6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70">
                <a:solidFill>
                  <a:srgbClr val="272424"/>
                </a:solidFill>
                <a:latin typeface="Verdana"/>
                <a:cs typeface="Verdana"/>
              </a:rPr>
              <a:t>strategi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65">
                <a:solidFill>
                  <a:srgbClr val="272424"/>
                </a:solidFill>
                <a:latin typeface="Verdana"/>
                <a:cs typeface="Verdana"/>
              </a:rPr>
              <a:t>mengajar </a:t>
            </a:r>
            <a:r>
              <a:rPr dirty="0" sz="1750" spc="-60">
                <a:solidFill>
                  <a:srgbClr val="272424"/>
                </a:solidFill>
                <a:latin typeface="Verdana"/>
                <a:cs typeface="Verdana"/>
              </a:rPr>
              <a:t>yang</a:t>
            </a:r>
            <a:r>
              <a:rPr dirty="0" sz="1750" spc="-12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55">
                <a:solidFill>
                  <a:srgbClr val="272424"/>
                </a:solidFill>
                <a:latin typeface="Verdana"/>
                <a:cs typeface="Verdana"/>
              </a:rPr>
              <a:t>lebih</a:t>
            </a:r>
            <a:r>
              <a:rPr dirty="0" sz="1750" spc="-10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10">
                <a:solidFill>
                  <a:srgbClr val="272424"/>
                </a:solidFill>
                <a:latin typeface="Verdana"/>
                <a:cs typeface="Verdana"/>
              </a:rPr>
              <a:t>efektif.</a:t>
            </a:r>
            <a:endParaRPr sz="17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587488" y="3795776"/>
            <a:ext cx="6239510" cy="13309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300" spc="-10" b="1">
                <a:latin typeface="Carlito"/>
                <a:cs typeface="Carlito"/>
              </a:rPr>
              <a:t>Meningkatkan</a:t>
            </a:r>
            <a:r>
              <a:rPr dirty="0" sz="2300" spc="-75" b="1">
                <a:latin typeface="Carlito"/>
                <a:cs typeface="Carlito"/>
              </a:rPr>
              <a:t> </a:t>
            </a:r>
            <a:r>
              <a:rPr dirty="0" sz="2300" spc="-20" b="1">
                <a:latin typeface="Carlito"/>
                <a:cs typeface="Carlito"/>
              </a:rPr>
              <a:t>Kepercayaan</a:t>
            </a:r>
            <a:r>
              <a:rPr dirty="0" sz="2300" spc="-50" b="1">
                <a:latin typeface="Carlito"/>
                <a:cs typeface="Carlito"/>
              </a:rPr>
              <a:t> </a:t>
            </a:r>
            <a:r>
              <a:rPr dirty="0" sz="2300" spc="-20" b="1">
                <a:latin typeface="Carlito"/>
                <a:cs typeface="Carlito"/>
              </a:rPr>
              <a:t>Diri</a:t>
            </a:r>
            <a:endParaRPr sz="23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2505"/>
              </a:spcBef>
            </a:pPr>
            <a:r>
              <a:rPr dirty="0" sz="1750" spc="-70">
                <a:solidFill>
                  <a:srgbClr val="272424"/>
                </a:solidFill>
                <a:latin typeface="Verdana"/>
                <a:cs typeface="Verdana"/>
              </a:rPr>
              <a:t>Umpan</a:t>
            </a:r>
            <a:r>
              <a:rPr dirty="0" sz="1750" spc="-114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70">
                <a:solidFill>
                  <a:srgbClr val="272424"/>
                </a:solidFill>
                <a:latin typeface="Verdana"/>
                <a:cs typeface="Verdana"/>
              </a:rPr>
              <a:t>balik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35">
                <a:solidFill>
                  <a:srgbClr val="272424"/>
                </a:solidFill>
                <a:latin typeface="Verdana"/>
                <a:cs typeface="Verdana"/>
              </a:rPr>
              <a:t>positif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85">
                <a:solidFill>
                  <a:srgbClr val="272424"/>
                </a:solidFill>
                <a:latin typeface="Verdana"/>
                <a:cs typeface="Verdana"/>
              </a:rPr>
              <a:t>membangun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50">
                <a:solidFill>
                  <a:srgbClr val="272424"/>
                </a:solidFill>
                <a:latin typeface="Verdana"/>
                <a:cs typeface="Verdana"/>
              </a:rPr>
              <a:t>kepercayaan</a:t>
            </a:r>
            <a:r>
              <a:rPr dirty="0" sz="1750" spc="-8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70">
                <a:solidFill>
                  <a:srgbClr val="272424"/>
                </a:solidFill>
                <a:latin typeface="Verdana"/>
                <a:cs typeface="Verdana"/>
              </a:rPr>
              <a:t>diri</a:t>
            </a:r>
            <a:r>
              <a:rPr dirty="0" sz="1750" spc="-10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75">
                <a:solidFill>
                  <a:srgbClr val="272424"/>
                </a:solidFill>
                <a:latin typeface="Verdana"/>
                <a:cs typeface="Verdana"/>
              </a:rPr>
              <a:t>guru</a:t>
            </a:r>
            <a:r>
              <a:rPr dirty="0" sz="1750" spc="-10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25">
                <a:solidFill>
                  <a:srgbClr val="272424"/>
                </a:solidFill>
                <a:latin typeface="Verdana"/>
                <a:cs typeface="Verdana"/>
              </a:rPr>
              <a:t>dan</a:t>
            </a:r>
            <a:endParaRPr sz="17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 sz="1750" spc="-80">
                <a:solidFill>
                  <a:srgbClr val="272424"/>
                </a:solidFill>
                <a:latin typeface="Verdana"/>
                <a:cs typeface="Verdana"/>
              </a:rPr>
              <a:t>memotivasi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85">
                <a:solidFill>
                  <a:srgbClr val="272424"/>
                </a:solidFill>
                <a:latin typeface="Verdana"/>
                <a:cs typeface="Verdana"/>
              </a:rPr>
              <a:t>mereka</a:t>
            </a:r>
            <a:r>
              <a:rPr dirty="0" sz="1750" spc="-7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untuk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65">
                <a:solidFill>
                  <a:srgbClr val="272424"/>
                </a:solidFill>
                <a:latin typeface="Verdana"/>
                <a:cs typeface="Verdana"/>
              </a:rPr>
              <a:t>terus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80">
                <a:solidFill>
                  <a:srgbClr val="272424"/>
                </a:solidFill>
                <a:latin typeface="Verdana"/>
                <a:cs typeface="Verdana"/>
              </a:rPr>
              <a:t>belajar</a:t>
            </a:r>
            <a:r>
              <a:rPr dirty="0" sz="1750" spc="-7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60">
                <a:solidFill>
                  <a:srgbClr val="272424"/>
                </a:solidFill>
                <a:latin typeface="Verdana"/>
                <a:cs typeface="Verdana"/>
              </a:rPr>
              <a:t>dan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10">
                <a:solidFill>
                  <a:srgbClr val="272424"/>
                </a:solidFill>
                <a:latin typeface="Verdana"/>
                <a:cs typeface="Verdana"/>
              </a:rPr>
              <a:t>berkembang.</a:t>
            </a:r>
            <a:endParaRPr sz="17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486399" cy="82295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pc="-40"/>
              <a:t>Teknik</a:t>
            </a:r>
            <a:r>
              <a:rPr dirty="0" spc="-185"/>
              <a:t> </a:t>
            </a:r>
            <a:r>
              <a:rPr dirty="0"/>
              <a:t>Memberikan</a:t>
            </a:r>
            <a:r>
              <a:rPr dirty="0" spc="-195"/>
              <a:t> </a:t>
            </a:r>
            <a:r>
              <a:rPr dirty="0" spc="-20"/>
              <a:t>Umpan </a:t>
            </a:r>
            <a:r>
              <a:rPr dirty="0"/>
              <a:t>Balik</a:t>
            </a:r>
            <a:r>
              <a:rPr dirty="0" spc="-60"/>
              <a:t> </a:t>
            </a:r>
            <a:r>
              <a:rPr dirty="0"/>
              <a:t>yang</a:t>
            </a:r>
            <a:r>
              <a:rPr dirty="0" spc="-55"/>
              <a:t> </a:t>
            </a:r>
            <a:r>
              <a:rPr dirty="0" spc="-10"/>
              <a:t>Efektif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6277355" y="3130295"/>
            <a:ext cx="518159" cy="516890"/>
            <a:chOff x="6277355" y="3130295"/>
            <a:chExt cx="518159" cy="516890"/>
          </a:xfrm>
        </p:grpSpPr>
        <p:sp>
          <p:nvSpPr>
            <p:cNvPr id="5" name="object 5" descr=""/>
            <p:cNvSpPr/>
            <p:nvPr/>
          </p:nvSpPr>
          <p:spPr>
            <a:xfrm>
              <a:off x="6281165" y="3134105"/>
              <a:ext cx="510540" cy="509270"/>
            </a:xfrm>
            <a:custGeom>
              <a:avLst/>
              <a:gdLst/>
              <a:ahLst/>
              <a:cxnLst/>
              <a:rect l="l" t="t" r="r" b="b"/>
              <a:pathLst>
                <a:path w="510540" h="509270">
                  <a:moveTo>
                    <a:pt x="415543" y="0"/>
                  </a:moveTo>
                  <a:lnTo>
                    <a:pt x="94996" y="0"/>
                  </a:lnTo>
                  <a:lnTo>
                    <a:pt x="58025" y="7467"/>
                  </a:lnTo>
                  <a:lnTo>
                    <a:pt x="27828" y="27828"/>
                  </a:lnTo>
                  <a:lnTo>
                    <a:pt x="7467" y="58025"/>
                  </a:lnTo>
                  <a:lnTo>
                    <a:pt x="0" y="94996"/>
                  </a:lnTo>
                  <a:lnTo>
                    <a:pt x="0" y="414020"/>
                  </a:lnTo>
                  <a:lnTo>
                    <a:pt x="7467" y="450990"/>
                  </a:lnTo>
                  <a:lnTo>
                    <a:pt x="27828" y="481187"/>
                  </a:lnTo>
                  <a:lnTo>
                    <a:pt x="58025" y="501548"/>
                  </a:lnTo>
                  <a:lnTo>
                    <a:pt x="94996" y="509016"/>
                  </a:lnTo>
                  <a:lnTo>
                    <a:pt x="415543" y="509016"/>
                  </a:lnTo>
                  <a:lnTo>
                    <a:pt x="452514" y="501548"/>
                  </a:lnTo>
                  <a:lnTo>
                    <a:pt x="482711" y="481187"/>
                  </a:lnTo>
                  <a:lnTo>
                    <a:pt x="503072" y="450990"/>
                  </a:lnTo>
                  <a:lnTo>
                    <a:pt x="510539" y="414020"/>
                  </a:lnTo>
                  <a:lnTo>
                    <a:pt x="510539" y="94996"/>
                  </a:lnTo>
                  <a:lnTo>
                    <a:pt x="503072" y="58025"/>
                  </a:lnTo>
                  <a:lnTo>
                    <a:pt x="482711" y="27828"/>
                  </a:lnTo>
                  <a:lnTo>
                    <a:pt x="452514" y="7467"/>
                  </a:lnTo>
                  <a:lnTo>
                    <a:pt x="415543" y="0"/>
                  </a:lnTo>
                  <a:close/>
                </a:path>
              </a:pathLst>
            </a:custGeom>
            <a:solidFill>
              <a:srgbClr val="CCE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281165" y="3134105"/>
              <a:ext cx="510540" cy="509270"/>
            </a:xfrm>
            <a:custGeom>
              <a:avLst/>
              <a:gdLst/>
              <a:ahLst/>
              <a:cxnLst/>
              <a:rect l="l" t="t" r="r" b="b"/>
              <a:pathLst>
                <a:path w="510540" h="509270">
                  <a:moveTo>
                    <a:pt x="0" y="94996"/>
                  </a:moveTo>
                  <a:lnTo>
                    <a:pt x="7467" y="58025"/>
                  </a:lnTo>
                  <a:lnTo>
                    <a:pt x="27828" y="27828"/>
                  </a:lnTo>
                  <a:lnTo>
                    <a:pt x="58025" y="7467"/>
                  </a:lnTo>
                  <a:lnTo>
                    <a:pt x="94996" y="0"/>
                  </a:lnTo>
                  <a:lnTo>
                    <a:pt x="415543" y="0"/>
                  </a:lnTo>
                  <a:lnTo>
                    <a:pt x="452514" y="7467"/>
                  </a:lnTo>
                  <a:lnTo>
                    <a:pt x="482711" y="27828"/>
                  </a:lnTo>
                  <a:lnTo>
                    <a:pt x="503072" y="58025"/>
                  </a:lnTo>
                  <a:lnTo>
                    <a:pt x="510539" y="94996"/>
                  </a:lnTo>
                  <a:lnTo>
                    <a:pt x="510539" y="414020"/>
                  </a:lnTo>
                  <a:lnTo>
                    <a:pt x="503072" y="450990"/>
                  </a:lnTo>
                  <a:lnTo>
                    <a:pt x="482711" y="481187"/>
                  </a:lnTo>
                  <a:lnTo>
                    <a:pt x="452514" y="501548"/>
                  </a:lnTo>
                  <a:lnTo>
                    <a:pt x="415543" y="509016"/>
                  </a:lnTo>
                  <a:lnTo>
                    <a:pt x="94996" y="509016"/>
                  </a:lnTo>
                  <a:lnTo>
                    <a:pt x="58025" y="501548"/>
                  </a:lnTo>
                  <a:lnTo>
                    <a:pt x="27828" y="481187"/>
                  </a:lnTo>
                  <a:lnTo>
                    <a:pt x="7467" y="450990"/>
                  </a:lnTo>
                  <a:lnTo>
                    <a:pt x="0" y="414020"/>
                  </a:lnTo>
                  <a:lnTo>
                    <a:pt x="0" y="94996"/>
                  </a:lnTo>
                  <a:close/>
                </a:path>
              </a:pathLst>
            </a:custGeom>
            <a:ln w="7620">
              <a:solidFill>
                <a:srgbClr val="B1D3E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6433184" y="3108705"/>
            <a:ext cx="20574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0" b="1">
                <a:solidFill>
                  <a:srgbClr val="272424"/>
                </a:solidFill>
                <a:latin typeface="Carlito"/>
                <a:cs typeface="Carlito"/>
              </a:rPr>
              <a:t>1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005319" y="3103880"/>
            <a:ext cx="2447290" cy="19761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300" spc="-10" b="1">
                <a:solidFill>
                  <a:srgbClr val="272424"/>
                </a:solidFill>
                <a:latin typeface="Carlito"/>
                <a:cs typeface="Carlito"/>
              </a:rPr>
              <a:t>Pendekatan</a:t>
            </a:r>
            <a:r>
              <a:rPr dirty="0" sz="2300" spc="-125" b="1">
                <a:solidFill>
                  <a:srgbClr val="272424"/>
                </a:solidFill>
                <a:latin typeface="Carlito"/>
                <a:cs typeface="Carlito"/>
              </a:rPr>
              <a:t> </a:t>
            </a:r>
            <a:r>
              <a:rPr dirty="0" sz="2300" spc="-10" b="1">
                <a:solidFill>
                  <a:srgbClr val="272424"/>
                </a:solidFill>
                <a:latin typeface="Carlito"/>
                <a:cs typeface="Carlito"/>
              </a:rPr>
              <a:t>Positif</a:t>
            </a:r>
            <a:endParaRPr sz="2300">
              <a:latin typeface="Carlito"/>
              <a:cs typeface="Carlito"/>
            </a:endParaRPr>
          </a:p>
          <a:p>
            <a:pPr marL="12700" marR="5080">
              <a:lnSpc>
                <a:spcPct val="138100"/>
              </a:lnSpc>
              <a:spcBef>
                <a:spcPts val="990"/>
              </a:spcBef>
            </a:pPr>
            <a:r>
              <a:rPr dirty="0" sz="1750" spc="-55">
                <a:solidFill>
                  <a:srgbClr val="272424"/>
                </a:solidFill>
                <a:latin typeface="Verdana"/>
                <a:cs typeface="Verdana"/>
              </a:rPr>
              <a:t>Mulailah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55">
                <a:solidFill>
                  <a:srgbClr val="272424"/>
                </a:solidFill>
                <a:latin typeface="Verdana"/>
                <a:cs typeface="Verdana"/>
              </a:rPr>
              <a:t>dengan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25">
                <a:solidFill>
                  <a:srgbClr val="272424"/>
                </a:solidFill>
                <a:latin typeface="Verdana"/>
                <a:cs typeface="Verdana"/>
              </a:rPr>
              <a:t>aspek </a:t>
            </a:r>
            <a:r>
              <a:rPr dirty="0" sz="1750" spc="-35">
                <a:solidFill>
                  <a:srgbClr val="272424"/>
                </a:solidFill>
                <a:latin typeface="Verdana"/>
                <a:cs typeface="Verdana"/>
              </a:rPr>
              <a:t>positif</a:t>
            </a:r>
            <a:r>
              <a:rPr dirty="0" sz="1750" spc="-10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60">
                <a:solidFill>
                  <a:srgbClr val="272424"/>
                </a:solidFill>
                <a:latin typeface="Verdana"/>
                <a:cs typeface="Verdana"/>
              </a:rPr>
              <a:t>dan</a:t>
            </a:r>
            <a:r>
              <a:rPr dirty="0" sz="1750" spc="-114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10">
                <a:solidFill>
                  <a:srgbClr val="272424"/>
                </a:solidFill>
                <a:latin typeface="Verdana"/>
                <a:cs typeface="Verdana"/>
              </a:rPr>
              <a:t>kemudian 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tunjukkan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75">
                <a:solidFill>
                  <a:srgbClr val="272424"/>
                </a:solidFill>
                <a:latin typeface="Verdana"/>
                <a:cs typeface="Verdana"/>
              </a:rPr>
              <a:t>area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10">
                <a:solidFill>
                  <a:srgbClr val="272424"/>
                </a:solidFill>
                <a:latin typeface="Verdana"/>
                <a:cs typeface="Verdana"/>
              </a:rPr>
              <a:t>untuk pengembangan.</a:t>
            </a:r>
            <a:endParaRPr sz="1750">
              <a:latin typeface="Verdana"/>
              <a:cs typeface="Verdana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0168128" y="3130295"/>
            <a:ext cx="518159" cy="516890"/>
            <a:chOff x="10168128" y="3130295"/>
            <a:chExt cx="518159" cy="516890"/>
          </a:xfrm>
        </p:grpSpPr>
        <p:sp>
          <p:nvSpPr>
            <p:cNvPr id="10" name="object 10" descr=""/>
            <p:cNvSpPr/>
            <p:nvPr/>
          </p:nvSpPr>
          <p:spPr>
            <a:xfrm>
              <a:off x="10171938" y="3134105"/>
              <a:ext cx="510540" cy="509270"/>
            </a:xfrm>
            <a:custGeom>
              <a:avLst/>
              <a:gdLst/>
              <a:ahLst/>
              <a:cxnLst/>
              <a:rect l="l" t="t" r="r" b="b"/>
              <a:pathLst>
                <a:path w="510540" h="509270">
                  <a:moveTo>
                    <a:pt x="415543" y="0"/>
                  </a:moveTo>
                  <a:lnTo>
                    <a:pt x="94995" y="0"/>
                  </a:lnTo>
                  <a:lnTo>
                    <a:pt x="58025" y="7467"/>
                  </a:lnTo>
                  <a:lnTo>
                    <a:pt x="27828" y="27828"/>
                  </a:lnTo>
                  <a:lnTo>
                    <a:pt x="7467" y="58025"/>
                  </a:lnTo>
                  <a:lnTo>
                    <a:pt x="0" y="94996"/>
                  </a:lnTo>
                  <a:lnTo>
                    <a:pt x="0" y="414020"/>
                  </a:lnTo>
                  <a:lnTo>
                    <a:pt x="7467" y="450990"/>
                  </a:lnTo>
                  <a:lnTo>
                    <a:pt x="27828" y="481187"/>
                  </a:lnTo>
                  <a:lnTo>
                    <a:pt x="58025" y="501548"/>
                  </a:lnTo>
                  <a:lnTo>
                    <a:pt x="94995" y="509016"/>
                  </a:lnTo>
                  <a:lnTo>
                    <a:pt x="415543" y="509016"/>
                  </a:lnTo>
                  <a:lnTo>
                    <a:pt x="452514" y="501548"/>
                  </a:lnTo>
                  <a:lnTo>
                    <a:pt x="482711" y="481187"/>
                  </a:lnTo>
                  <a:lnTo>
                    <a:pt x="503072" y="450990"/>
                  </a:lnTo>
                  <a:lnTo>
                    <a:pt x="510539" y="414020"/>
                  </a:lnTo>
                  <a:lnTo>
                    <a:pt x="510539" y="94996"/>
                  </a:lnTo>
                  <a:lnTo>
                    <a:pt x="503072" y="58025"/>
                  </a:lnTo>
                  <a:lnTo>
                    <a:pt x="482711" y="27828"/>
                  </a:lnTo>
                  <a:lnTo>
                    <a:pt x="452514" y="7467"/>
                  </a:lnTo>
                  <a:lnTo>
                    <a:pt x="415543" y="0"/>
                  </a:lnTo>
                  <a:close/>
                </a:path>
              </a:pathLst>
            </a:custGeom>
            <a:solidFill>
              <a:srgbClr val="CCE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0171938" y="3134105"/>
              <a:ext cx="510540" cy="509270"/>
            </a:xfrm>
            <a:custGeom>
              <a:avLst/>
              <a:gdLst/>
              <a:ahLst/>
              <a:cxnLst/>
              <a:rect l="l" t="t" r="r" b="b"/>
              <a:pathLst>
                <a:path w="510540" h="509270">
                  <a:moveTo>
                    <a:pt x="0" y="94996"/>
                  </a:moveTo>
                  <a:lnTo>
                    <a:pt x="7467" y="58025"/>
                  </a:lnTo>
                  <a:lnTo>
                    <a:pt x="27828" y="27828"/>
                  </a:lnTo>
                  <a:lnTo>
                    <a:pt x="58025" y="7467"/>
                  </a:lnTo>
                  <a:lnTo>
                    <a:pt x="94995" y="0"/>
                  </a:lnTo>
                  <a:lnTo>
                    <a:pt x="415543" y="0"/>
                  </a:lnTo>
                  <a:lnTo>
                    <a:pt x="452514" y="7467"/>
                  </a:lnTo>
                  <a:lnTo>
                    <a:pt x="482711" y="27828"/>
                  </a:lnTo>
                  <a:lnTo>
                    <a:pt x="503072" y="58025"/>
                  </a:lnTo>
                  <a:lnTo>
                    <a:pt x="510539" y="94996"/>
                  </a:lnTo>
                  <a:lnTo>
                    <a:pt x="510539" y="414020"/>
                  </a:lnTo>
                  <a:lnTo>
                    <a:pt x="503072" y="450990"/>
                  </a:lnTo>
                  <a:lnTo>
                    <a:pt x="482711" y="481187"/>
                  </a:lnTo>
                  <a:lnTo>
                    <a:pt x="452514" y="501548"/>
                  </a:lnTo>
                  <a:lnTo>
                    <a:pt x="415543" y="509016"/>
                  </a:lnTo>
                  <a:lnTo>
                    <a:pt x="94995" y="509016"/>
                  </a:lnTo>
                  <a:lnTo>
                    <a:pt x="58025" y="501548"/>
                  </a:lnTo>
                  <a:lnTo>
                    <a:pt x="27828" y="481187"/>
                  </a:lnTo>
                  <a:lnTo>
                    <a:pt x="7467" y="450990"/>
                  </a:lnTo>
                  <a:lnTo>
                    <a:pt x="0" y="414020"/>
                  </a:lnTo>
                  <a:lnTo>
                    <a:pt x="0" y="94996"/>
                  </a:lnTo>
                  <a:close/>
                </a:path>
              </a:pathLst>
            </a:custGeom>
            <a:ln w="7620">
              <a:solidFill>
                <a:srgbClr val="B1D3E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10325227" y="3108705"/>
            <a:ext cx="20574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0" b="1">
                <a:solidFill>
                  <a:srgbClr val="272424"/>
                </a:solidFill>
                <a:latin typeface="Carlito"/>
                <a:cs typeface="Carlito"/>
              </a:rPr>
              <a:t>2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897361" y="3103880"/>
            <a:ext cx="2917825" cy="23482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300" b="1">
                <a:solidFill>
                  <a:srgbClr val="272424"/>
                </a:solidFill>
                <a:latin typeface="Carlito"/>
                <a:cs typeface="Carlito"/>
              </a:rPr>
              <a:t>Umpan</a:t>
            </a:r>
            <a:r>
              <a:rPr dirty="0" sz="2300" spc="-15" b="1">
                <a:solidFill>
                  <a:srgbClr val="272424"/>
                </a:solidFill>
                <a:latin typeface="Carlito"/>
                <a:cs typeface="Carlito"/>
              </a:rPr>
              <a:t> </a:t>
            </a:r>
            <a:r>
              <a:rPr dirty="0" sz="2300" b="1">
                <a:solidFill>
                  <a:srgbClr val="272424"/>
                </a:solidFill>
                <a:latin typeface="Carlito"/>
                <a:cs typeface="Carlito"/>
              </a:rPr>
              <a:t>Balik</a:t>
            </a:r>
            <a:r>
              <a:rPr dirty="0" sz="2300" spc="-35" b="1">
                <a:solidFill>
                  <a:srgbClr val="272424"/>
                </a:solidFill>
                <a:latin typeface="Carlito"/>
                <a:cs typeface="Carlito"/>
              </a:rPr>
              <a:t> </a:t>
            </a:r>
            <a:r>
              <a:rPr dirty="0" sz="2300" spc="-10" b="1">
                <a:solidFill>
                  <a:srgbClr val="272424"/>
                </a:solidFill>
                <a:latin typeface="Carlito"/>
                <a:cs typeface="Carlito"/>
              </a:rPr>
              <a:t>Spesifik</a:t>
            </a:r>
            <a:endParaRPr sz="23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2300" spc="-10" b="1">
                <a:solidFill>
                  <a:srgbClr val="272424"/>
                </a:solidFill>
                <a:latin typeface="Carlito"/>
                <a:cs typeface="Carlito"/>
              </a:rPr>
              <a:t>Spesifik</a:t>
            </a:r>
            <a:endParaRPr sz="2300">
              <a:latin typeface="Carlito"/>
              <a:cs typeface="Carlito"/>
            </a:endParaRPr>
          </a:p>
          <a:p>
            <a:pPr marL="12700" marR="5080">
              <a:lnSpc>
                <a:spcPct val="138100"/>
              </a:lnSpc>
              <a:spcBef>
                <a:spcPts val="1019"/>
              </a:spcBef>
            </a:pPr>
            <a:r>
              <a:rPr dirty="0" sz="1750" spc="-70">
                <a:solidFill>
                  <a:srgbClr val="272424"/>
                </a:solidFill>
                <a:latin typeface="Verdana"/>
                <a:cs typeface="Verdana"/>
              </a:rPr>
              <a:t>Berikan</a:t>
            </a:r>
            <a:r>
              <a:rPr dirty="0" sz="1750" spc="-114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45">
                <a:solidFill>
                  <a:srgbClr val="272424"/>
                </a:solidFill>
                <a:latin typeface="Verdana"/>
                <a:cs typeface="Verdana"/>
              </a:rPr>
              <a:t>contoh</a:t>
            </a:r>
            <a:r>
              <a:rPr dirty="0" sz="1750" spc="-114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10">
                <a:solidFill>
                  <a:srgbClr val="272424"/>
                </a:solidFill>
                <a:latin typeface="Verdana"/>
                <a:cs typeface="Verdana"/>
              </a:rPr>
              <a:t>konkret </a:t>
            </a:r>
            <a:r>
              <a:rPr dirty="0" sz="1750" spc="-85">
                <a:solidFill>
                  <a:srgbClr val="272424"/>
                </a:solidFill>
                <a:latin typeface="Verdana"/>
                <a:cs typeface="Verdana"/>
              </a:rPr>
              <a:t>tentang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55">
                <a:solidFill>
                  <a:srgbClr val="272424"/>
                </a:solidFill>
                <a:latin typeface="Verdana"/>
                <a:cs typeface="Verdana"/>
              </a:rPr>
              <a:t>apa</a:t>
            </a:r>
            <a:r>
              <a:rPr dirty="0" sz="1750" spc="-114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65">
                <a:solidFill>
                  <a:srgbClr val="272424"/>
                </a:solidFill>
                <a:latin typeface="Verdana"/>
                <a:cs typeface="Verdana"/>
              </a:rPr>
              <a:t>yang</a:t>
            </a:r>
            <a:r>
              <a:rPr dirty="0" sz="1750" spc="-9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60">
                <a:solidFill>
                  <a:srgbClr val="272424"/>
                </a:solidFill>
                <a:latin typeface="Verdana"/>
                <a:cs typeface="Verdana"/>
              </a:rPr>
              <a:t>dilakukan </a:t>
            </a:r>
            <a:r>
              <a:rPr dirty="0" sz="1750" spc="-55">
                <a:solidFill>
                  <a:srgbClr val="272424"/>
                </a:solidFill>
                <a:latin typeface="Verdana"/>
                <a:cs typeface="Verdana"/>
              </a:rPr>
              <a:t>dengan</a:t>
            </a:r>
            <a:r>
              <a:rPr dirty="0" sz="1750" spc="-10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70">
                <a:solidFill>
                  <a:srgbClr val="272424"/>
                </a:solidFill>
                <a:latin typeface="Verdana"/>
                <a:cs typeface="Verdana"/>
              </a:rPr>
              <a:t>baik</a:t>
            </a:r>
            <a:r>
              <a:rPr dirty="0" sz="1750" spc="-8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60">
                <a:solidFill>
                  <a:srgbClr val="272424"/>
                </a:solidFill>
                <a:latin typeface="Verdana"/>
                <a:cs typeface="Verdana"/>
              </a:rPr>
              <a:t>dan</a:t>
            </a:r>
            <a:r>
              <a:rPr dirty="0" sz="1750" spc="-114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55">
                <a:solidFill>
                  <a:srgbClr val="272424"/>
                </a:solidFill>
                <a:latin typeface="Verdana"/>
                <a:cs typeface="Verdana"/>
              </a:rPr>
              <a:t>apa</a:t>
            </a:r>
            <a:r>
              <a:rPr dirty="0" sz="1750" spc="-114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20">
                <a:solidFill>
                  <a:srgbClr val="272424"/>
                </a:solidFill>
                <a:latin typeface="Verdana"/>
                <a:cs typeface="Verdana"/>
              </a:rPr>
              <a:t>yang </a:t>
            </a:r>
            <a:r>
              <a:rPr dirty="0" sz="1750" spc="-45">
                <a:solidFill>
                  <a:srgbClr val="272424"/>
                </a:solidFill>
                <a:latin typeface="Verdana"/>
                <a:cs typeface="Verdana"/>
              </a:rPr>
              <a:t>bisa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10">
                <a:solidFill>
                  <a:srgbClr val="272424"/>
                </a:solidFill>
                <a:latin typeface="Verdana"/>
                <a:cs typeface="Verdana"/>
              </a:rPr>
              <a:t>ditingkatkan.</a:t>
            </a:r>
            <a:endParaRPr sz="1750">
              <a:latin typeface="Verdana"/>
              <a:cs typeface="Verdana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6277355" y="5943600"/>
            <a:ext cx="518159" cy="518159"/>
            <a:chOff x="6277355" y="5943600"/>
            <a:chExt cx="518159" cy="518159"/>
          </a:xfrm>
        </p:grpSpPr>
        <p:sp>
          <p:nvSpPr>
            <p:cNvPr id="15" name="object 15" descr=""/>
            <p:cNvSpPr/>
            <p:nvPr/>
          </p:nvSpPr>
          <p:spPr>
            <a:xfrm>
              <a:off x="6281165" y="5947410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415289" y="0"/>
                  </a:moveTo>
                  <a:lnTo>
                    <a:pt x="95250" y="0"/>
                  </a:lnTo>
                  <a:lnTo>
                    <a:pt x="58185" y="7489"/>
                  </a:lnTo>
                  <a:lnTo>
                    <a:pt x="27908" y="27908"/>
                  </a:lnTo>
                  <a:lnTo>
                    <a:pt x="7489" y="58185"/>
                  </a:lnTo>
                  <a:lnTo>
                    <a:pt x="0" y="95250"/>
                  </a:lnTo>
                  <a:lnTo>
                    <a:pt x="0" y="415289"/>
                  </a:lnTo>
                  <a:lnTo>
                    <a:pt x="7489" y="452354"/>
                  </a:lnTo>
                  <a:lnTo>
                    <a:pt x="27908" y="482631"/>
                  </a:lnTo>
                  <a:lnTo>
                    <a:pt x="58185" y="503050"/>
                  </a:lnTo>
                  <a:lnTo>
                    <a:pt x="95250" y="510539"/>
                  </a:lnTo>
                  <a:lnTo>
                    <a:pt x="415289" y="510539"/>
                  </a:lnTo>
                  <a:lnTo>
                    <a:pt x="452354" y="503050"/>
                  </a:lnTo>
                  <a:lnTo>
                    <a:pt x="482631" y="482631"/>
                  </a:lnTo>
                  <a:lnTo>
                    <a:pt x="503050" y="452354"/>
                  </a:lnTo>
                  <a:lnTo>
                    <a:pt x="510539" y="415289"/>
                  </a:lnTo>
                  <a:lnTo>
                    <a:pt x="510539" y="95250"/>
                  </a:lnTo>
                  <a:lnTo>
                    <a:pt x="503050" y="58185"/>
                  </a:lnTo>
                  <a:lnTo>
                    <a:pt x="482631" y="27908"/>
                  </a:lnTo>
                  <a:lnTo>
                    <a:pt x="452354" y="7489"/>
                  </a:lnTo>
                  <a:lnTo>
                    <a:pt x="415289" y="0"/>
                  </a:lnTo>
                  <a:close/>
                </a:path>
              </a:pathLst>
            </a:custGeom>
            <a:solidFill>
              <a:srgbClr val="CCE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6281165" y="5947410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0" y="95250"/>
                  </a:moveTo>
                  <a:lnTo>
                    <a:pt x="7489" y="58185"/>
                  </a:lnTo>
                  <a:lnTo>
                    <a:pt x="27908" y="27908"/>
                  </a:lnTo>
                  <a:lnTo>
                    <a:pt x="58185" y="7489"/>
                  </a:lnTo>
                  <a:lnTo>
                    <a:pt x="95250" y="0"/>
                  </a:lnTo>
                  <a:lnTo>
                    <a:pt x="415289" y="0"/>
                  </a:lnTo>
                  <a:lnTo>
                    <a:pt x="452354" y="7489"/>
                  </a:lnTo>
                  <a:lnTo>
                    <a:pt x="482631" y="27908"/>
                  </a:lnTo>
                  <a:lnTo>
                    <a:pt x="503050" y="58185"/>
                  </a:lnTo>
                  <a:lnTo>
                    <a:pt x="510539" y="95250"/>
                  </a:lnTo>
                  <a:lnTo>
                    <a:pt x="510539" y="415289"/>
                  </a:lnTo>
                  <a:lnTo>
                    <a:pt x="503050" y="452354"/>
                  </a:lnTo>
                  <a:lnTo>
                    <a:pt x="482631" y="482631"/>
                  </a:lnTo>
                  <a:lnTo>
                    <a:pt x="452354" y="503050"/>
                  </a:lnTo>
                  <a:lnTo>
                    <a:pt x="415289" y="510539"/>
                  </a:lnTo>
                  <a:lnTo>
                    <a:pt x="95250" y="510539"/>
                  </a:lnTo>
                  <a:lnTo>
                    <a:pt x="58185" y="503050"/>
                  </a:lnTo>
                  <a:lnTo>
                    <a:pt x="27908" y="482631"/>
                  </a:lnTo>
                  <a:lnTo>
                    <a:pt x="7489" y="452354"/>
                  </a:lnTo>
                  <a:lnTo>
                    <a:pt x="0" y="415289"/>
                  </a:lnTo>
                  <a:lnTo>
                    <a:pt x="0" y="95250"/>
                  </a:lnTo>
                  <a:close/>
                </a:path>
              </a:pathLst>
            </a:custGeom>
            <a:ln w="7620">
              <a:solidFill>
                <a:srgbClr val="B1D3E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6433184" y="5922721"/>
            <a:ext cx="20574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0" b="1">
                <a:solidFill>
                  <a:srgbClr val="272424"/>
                </a:solidFill>
                <a:latin typeface="Carlito"/>
                <a:cs typeface="Carlito"/>
              </a:rPr>
              <a:t>3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005319" y="5918453"/>
            <a:ext cx="5901690" cy="1239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-20" b="1">
                <a:solidFill>
                  <a:srgbClr val="272424"/>
                </a:solidFill>
                <a:latin typeface="Carlito"/>
                <a:cs typeface="Carlito"/>
              </a:rPr>
              <a:t>Teknik</a:t>
            </a:r>
            <a:r>
              <a:rPr dirty="0" sz="2300" spc="-100" b="1">
                <a:solidFill>
                  <a:srgbClr val="272424"/>
                </a:solidFill>
                <a:latin typeface="Carlito"/>
                <a:cs typeface="Carlito"/>
              </a:rPr>
              <a:t> </a:t>
            </a:r>
            <a:r>
              <a:rPr dirty="0" sz="2300" spc="-10" b="1">
                <a:solidFill>
                  <a:srgbClr val="272424"/>
                </a:solidFill>
                <a:latin typeface="Carlito"/>
                <a:cs typeface="Carlito"/>
              </a:rPr>
              <a:t>“Sandwich”</a:t>
            </a:r>
            <a:endParaRPr sz="2300">
              <a:latin typeface="Carlito"/>
              <a:cs typeface="Carlito"/>
            </a:endParaRPr>
          </a:p>
          <a:p>
            <a:pPr marL="12700" marR="5080">
              <a:lnSpc>
                <a:spcPct val="138300"/>
              </a:lnSpc>
              <a:spcBef>
                <a:spcPts val="990"/>
              </a:spcBef>
            </a:pPr>
            <a:r>
              <a:rPr dirty="0" sz="1750" spc="-70">
                <a:solidFill>
                  <a:srgbClr val="272424"/>
                </a:solidFill>
                <a:latin typeface="Verdana"/>
                <a:cs typeface="Verdana"/>
              </a:rPr>
              <a:t>Berikan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105">
                <a:solidFill>
                  <a:srgbClr val="272424"/>
                </a:solidFill>
                <a:latin typeface="Verdana"/>
                <a:cs typeface="Verdana"/>
              </a:rPr>
              <a:t>pujian,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80">
                <a:solidFill>
                  <a:srgbClr val="272424"/>
                </a:solidFill>
                <a:latin typeface="Verdana"/>
                <a:cs typeface="Verdana"/>
              </a:rPr>
              <a:t>saran,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70">
                <a:solidFill>
                  <a:srgbClr val="272424"/>
                </a:solidFill>
                <a:latin typeface="Verdana"/>
                <a:cs typeface="Verdana"/>
              </a:rPr>
              <a:t>lalu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pujian</a:t>
            </a:r>
            <a:r>
              <a:rPr dirty="0" sz="1750" spc="-8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60">
                <a:solidFill>
                  <a:srgbClr val="272424"/>
                </a:solidFill>
                <a:latin typeface="Verdana"/>
                <a:cs typeface="Verdana"/>
              </a:rPr>
              <a:t>lagi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untuk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40">
                <a:solidFill>
                  <a:srgbClr val="272424"/>
                </a:solidFill>
                <a:latin typeface="Verdana"/>
                <a:cs typeface="Verdana"/>
              </a:rPr>
              <a:t>menciptakan </a:t>
            </a:r>
            <a:r>
              <a:rPr dirty="0" sz="1750" spc="-60">
                <a:solidFill>
                  <a:srgbClr val="272424"/>
                </a:solidFill>
                <a:latin typeface="Verdana"/>
                <a:cs typeface="Verdana"/>
              </a:rPr>
              <a:t>suasana </a:t>
            </a:r>
            <a:r>
              <a:rPr dirty="0" sz="1750" spc="-40">
                <a:solidFill>
                  <a:srgbClr val="272424"/>
                </a:solidFill>
                <a:latin typeface="Verdana"/>
                <a:cs typeface="Verdana"/>
              </a:rPr>
              <a:t>positif</a:t>
            </a:r>
            <a:r>
              <a:rPr dirty="0" sz="1750" spc="-8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65">
                <a:solidFill>
                  <a:srgbClr val="272424"/>
                </a:solidFill>
                <a:latin typeface="Verdana"/>
                <a:cs typeface="Verdana"/>
              </a:rPr>
              <a:t>dan</a:t>
            </a:r>
            <a:r>
              <a:rPr dirty="0" sz="1750" spc="-7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10">
                <a:solidFill>
                  <a:srgbClr val="272424"/>
                </a:solidFill>
                <a:latin typeface="Verdana"/>
                <a:cs typeface="Verdana"/>
              </a:rPr>
              <a:t>konstruktif.</a:t>
            </a:r>
            <a:endParaRPr sz="17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1304" y="3753992"/>
            <a:ext cx="10531475" cy="7353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650" spc="-35" b="1">
                <a:latin typeface="Carlito"/>
                <a:cs typeface="Carlito"/>
              </a:rPr>
              <a:t>Teknik</a:t>
            </a:r>
            <a:r>
              <a:rPr dirty="0" sz="4650" spc="-95" b="1">
                <a:latin typeface="Carlito"/>
                <a:cs typeface="Carlito"/>
              </a:rPr>
              <a:t> </a:t>
            </a:r>
            <a:r>
              <a:rPr dirty="0" sz="4650" b="1">
                <a:latin typeface="Carlito"/>
                <a:cs typeface="Carlito"/>
              </a:rPr>
              <a:t>Menerima</a:t>
            </a:r>
            <a:r>
              <a:rPr dirty="0" sz="4650" spc="-120" b="1">
                <a:latin typeface="Carlito"/>
                <a:cs typeface="Carlito"/>
              </a:rPr>
              <a:t> </a:t>
            </a:r>
            <a:r>
              <a:rPr dirty="0" sz="4650" b="1">
                <a:latin typeface="Carlito"/>
                <a:cs typeface="Carlito"/>
              </a:rPr>
              <a:t>Umpan</a:t>
            </a:r>
            <a:r>
              <a:rPr dirty="0" sz="4650" spc="-95" b="1">
                <a:latin typeface="Carlito"/>
                <a:cs typeface="Carlito"/>
              </a:rPr>
              <a:t> </a:t>
            </a:r>
            <a:r>
              <a:rPr dirty="0" sz="4650" b="1">
                <a:latin typeface="Carlito"/>
                <a:cs typeface="Carlito"/>
              </a:rPr>
              <a:t>Balik</a:t>
            </a:r>
            <a:r>
              <a:rPr dirty="0" sz="4650" spc="-95" b="1">
                <a:latin typeface="Carlito"/>
                <a:cs typeface="Carlito"/>
              </a:rPr>
              <a:t> </a:t>
            </a:r>
            <a:r>
              <a:rPr dirty="0" sz="4650" b="1">
                <a:latin typeface="Carlito"/>
                <a:cs typeface="Carlito"/>
              </a:rPr>
              <a:t>yang</a:t>
            </a:r>
            <a:r>
              <a:rPr dirty="0" sz="4650" spc="-110" b="1">
                <a:latin typeface="Carlito"/>
                <a:cs typeface="Carlito"/>
              </a:rPr>
              <a:t> </a:t>
            </a:r>
            <a:r>
              <a:rPr dirty="0" sz="4650" spc="-10" b="1">
                <a:latin typeface="Carlito"/>
                <a:cs typeface="Carlito"/>
              </a:rPr>
              <a:t>Efektif</a:t>
            </a:r>
            <a:endParaRPr sz="4650">
              <a:latin typeface="Carlito"/>
              <a:cs typeface="Carlito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4004" y="4879847"/>
            <a:ext cx="566927" cy="566927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781304" y="5644641"/>
            <a:ext cx="3780790" cy="1609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b="1">
                <a:solidFill>
                  <a:srgbClr val="272424"/>
                </a:solidFill>
                <a:latin typeface="Carlito"/>
                <a:cs typeface="Carlito"/>
              </a:rPr>
              <a:t>Bersikap</a:t>
            </a:r>
            <a:r>
              <a:rPr dirty="0" sz="2300" spc="-120" b="1">
                <a:solidFill>
                  <a:srgbClr val="272424"/>
                </a:solidFill>
                <a:latin typeface="Carlito"/>
                <a:cs typeface="Carlito"/>
              </a:rPr>
              <a:t> </a:t>
            </a:r>
            <a:r>
              <a:rPr dirty="0" sz="2300" spc="-10" b="1">
                <a:solidFill>
                  <a:srgbClr val="272424"/>
                </a:solidFill>
                <a:latin typeface="Carlito"/>
                <a:cs typeface="Carlito"/>
              </a:rPr>
              <a:t>Terbuka</a:t>
            </a:r>
            <a:endParaRPr sz="2300">
              <a:latin typeface="Carlito"/>
              <a:cs typeface="Carlito"/>
            </a:endParaRPr>
          </a:p>
          <a:p>
            <a:pPr marL="12700" marR="5080">
              <a:lnSpc>
                <a:spcPct val="138300"/>
              </a:lnSpc>
              <a:spcBef>
                <a:spcPts val="990"/>
              </a:spcBef>
            </a:pPr>
            <a:r>
              <a:rPr dirty="0" sz="1750" spc="-55">
                <a:solidFill>
                  <a:srgbClr val="272424"/>
                </a:solidFill>
                <a:latin typeface="Verdana"/>
                <a:cs typeface="Verdana"/>
              </a:rPr>
              <a:t>Bersikap</a:t>
            </a:r>
            <a:r>
              <a:rPr dirty="0" sz="1750" spc="-7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70">
                <a:solidFill>
                  <a:srgbClr val="272424"/>
                </a:solidFill>
                <a:latin typeface="Verdana"/>
                <a:cs typeface="Verdana"/>
              </a:rPr>
              <a:t>terbuka</a:t>
            </a:r>
            <a:r>
              <a:rPr dirty="0" sz="1750" spc="-8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75">
                <a:solidFill>
                  <a:srgbClr val="272424"/>
                </a:solidFill>
                <a:latin typeface="Verdana"/>
                <a:cs typeface="Verdana"/>
              </a:rPr>
              <a:t>terhadap</a:t>
            </a:r>
            <a:r>
              <a:rPr dirty="0" sz="1750" spc="-6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10">
                <a:solidFill>
                  <a:srgbClr val="272424"/>
                </a:solidFill>
                <a:latin typeface="Verdana"/>
                <a:cs typeface="Verdana"/>
              </a:rPr>
              <a:t>umpan </a:t>
            </a:r>
            <a:r>
              <a:rPr dirty="0" sz="1750" spc="-85">
                <a:solidFill>
                  <a:srgbClr val="272424"/>
                </a:solidFill>
                <a:latin typeface="Verdana"/>
                <a:cs typeface="Verdana"/>
              </a:rPr>
              <a:t>balik,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60">
                <a:solidFill>
                  <a:srgbClr val="272424"/>
                </a:solidFill>
                <a:latin typeface="Verdana"/>
                <a:cs typeface="Verdana"/>
              </a:rPr>
              <a:t>dan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jangan </a:t>
            </a:r>
            <a:r>
              <a:rPr dirty="0" sz="1750" spc="-55">
                <a:solidFill>
                  <a:srgbClr val="272424"/>
                </a:solidFill>
                <a:latin typeface="Verdana"/>
                <a:cs typeface="Verdana"/>
              </a:rPr>
              <a:t>langsung</a:t>
            </a:r>
            <a:r>
              <a:rPr dirty="0" sz="1750" spc="-8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55">
                <a:solidFill>
                  <a:srgbClr val="272424"/>
                </a:solidFill>
                <a:latin typeface="Verdana"/>
                <a:cs typeface="Verdana"/>
              </a:rPr>
              <a:t>menolak 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atau</a:t>
            </a:r>
            <a:r>
              <a:rPr dirty="0" sz="1750" spc="-7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95">
                <a:solidFill>
                  <a:srgbClr val="272424"/>
                </a:solidFill>
                <a:latin typeface="Verdana"/>
                <a:cs typeface="Verdana"/>
              </a:rPr>
              <a:t>membela</a:t>
            </a:r>
            <a:r>
              <a:rPr dirty="0" sz="1750" spc="-5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20">
                <a:solidFill>
                  <a:srgbClr val="272424"/>
                </a:solidFill>
                <a:latin typeface="Verdana"/>
                <a:cs typeface="Verdana"/>
              </a:rPr>
              <a:t>diri.</a:t>
            </a:r>
            <a:endParaRPr sz="1750">
              <a:latin typeface="Verdana"/>
              <a:cs typeface="Verdana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4752" y="4879847"/>
            <a:ext cx="566927" cy="566927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5242305" y="5644641"/>
            <a:ext cx="4144645" cy="1240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b="1">
                <a:solidFill>
                  <a:srgbClr val="272424"/>
                </a:solidFill>
                <a:latin typeface="Carlito"/>
                <a:cs typeface="Carlito"/>
              </a:rPr>
              <a:t>Ajukan</a:t>
            </a:r>
            <a:r>
              <a:rPr dirty="0" sz="2300" spc="-50" b="1">
                <a:solidFill>
                  <a:srgbClr val="272424"/>
                </a:solidFill>
                <a:latin typeface="Carlito"/>
                <a:cs typeface="Carlito"/>
              </a:rPr>
              <a:t> </a:t>
            </a:r>
            <a:r>
              <a:rPr dirty="0" sz="2300" spc="-10" b="1">
                <a:solidFill>
                  <a:srgbClr val="272424"/>
                </a:solidFill>
                <a:latin typeface="Carlito"/>
                <a:cs typeface="Carlito"/>
              </a:rPr>
              <a:t>Pertanyaan</a:t>
            </a:r>
            <a:endParaRPr sz="2300">
              <a:latin typeface="Carlito"/>
              <a:cs typeface="Carlito"/>
            </a:endParaRPr>
          </a:p>
          <a:p>
            <a:pPr marL="12700" marR="5080">
              <a:lnSpc>
                <a:spcPct val="138300"/>
              </a:lnSpc>
              <a:spcBef>
                <a:spcPts val="990"/>
              </a:spcBef>
            </a:pPr>
            <a:r>
              <a:rPr dirty="0" sz="1750" spc="-85">
                <a:solidFill>
                  <a:srgbClr val="272424"/>
                </a:solidFill>
                <a:latin typeface="Verdana"/>
                <a:cs typeface="Verdana"/>
              </a:rPr>
              <a:t>Ajukan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70">
                <a:solidFill>
                  <a:srgbClr val="272424"/>
                </a:solidFill>
                <a:latin typeface="Verdana"/>
                <a:cs typeface="Verdana"/>
              </a:rPr>
              <a:t>pertanyaan 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untuk</a:t>
            </a:r>
            <a:r>
              <a:rPr dirty="0" sz="1750" spc="-9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65">
                <a:solidFill>
                  <a:srgbClr val="272424"/>
                </a:solidFill>
                <a:latin typeface="Verdana"/>
                <a:cs typeface="Verdana"/>
              </a:rPr>
              <a:t>mendapatkan </a:t>
            </a:r>
            <a:r>
              <a:rPr dirty="0" sz="1750" spc="-60">
                <a:solidFill>
                  <a:srgbClr val="272424"/>
                </a:solidFill>
                <a:latin typeface="Verdana"/>
                <a:cs typeface="Verdana"/>
              </a:rPr>
              <a:t>klarifikasi</a:t>
            </a:r>
            <a:r>
              <a:rPr dirty="0" sz="1750" spc="-7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105">
                <a:solidFill>
                  <a:srgbClr val="272424"/>
                </a:solidFill>
                <a:latin typeface="Verdana"/>
                <a:cs typeface="Verdana"/>
              </a:rPr>
              <a:t>jika</a:t>
            </a:r>
            <a:r>
              <a:rPr dirty="0" sz="1750" spc="-9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60">
                <a:solidFill>
                  <a:srgbClr val="272424"/>
                </a:solidFill>
                <a:latin typeface="Verdana"/>
                <a:cs typeface="Verdana"/>
              </a:rPr>
              <a:t>ada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80">
                <a:solidFill>
                  <a:srgbClr val="272424"/>
                </a:solidFill>
                <a:latin typeface="Verdana"/>
                <a:cs typeface="Verdana"/>
              </a:rPr>
              <a:t>hal</a:t>
            </a:r>
            <a:r>
              <a:rPr dirty="0" sz="1750" spc="-11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65">
                <a:solidFill>
                  <a:srgbClr val="272424"/>
                </a:solidFill>
                <a:latin typeface="Verdana"/>
                <a:cs typeface="Verdana"/>
              </a:rPr>
              <a:t>yang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70">
                <a:solidFill>
                  <a:srgbClr val="272424"/>
                </a:solidFill>
                <a:latin typeface="Verdana"/>
                <a:cs typeface="Verdana"/>
              </a:rPr>
              <a:t>tidak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10">
                <a:solidFill>
                  <a:srgbClr val="272424"/>
                </a:solidFill>
                <a:latin typeface="Verdana"/>
                <a:cs typeface="Verdana"/>
              </a:rPr>
              <a:t>jelas.</a:t>
            </a:r>
            <a:endParaRPr sz="1750">
              <a:latin typeface="Verdana"/>
              <a:cs typeface="Verdana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15500" y="4879847"/>
            <a:ext cx="566927" cy="566927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9704069" y="5644641"/>
            <a:ext cx="3912870" cy="1609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b="1">
                <a:solidFill>
                  <a:srgbClr val="272424"/>
                </a:solidFill>
                <a:latin typeface="Carlito"/>
                <a:cs typeface="Carlito"/>
              </a:rPr>
              <a:t>Refleksi</a:t>
            </a:r>
            <a:r>
              <a:rPr dirty="0" sz="2300" spc="-114" b="1">
                <a:solidFill>
                  <a:srgbClr val="272424"/>
                </a:solidFill>
                <a:latin typeface="Carlito"/>
                <a:cs typeface="Carlito"/>
              </a:rPr>
              <a:t> </a:t>
            </a:r>
            <a:r>
              <a:rPr dirty="0" sz="2300" spc="-20" b="1">
                <a:solidFill>
                  <a:srgbClr val="272424"/>
                </a:solidFill>
                <a:latin typeface="Carlito"/>
                <a:cs typeface="Carlito"/>
              </a:rPr>
              <a:t>Diri</a:t>
            </a:r>
            <a:endParaRPr sz="2300">
              <a:latin typeface="Carlito"/>
              <a:cs typeface="Carlito"/>
            </a:endParaRPr>
          </a:p>
          <a:p>
            <a:pPr marL="12700" marR="5080">
              <a:lnSpc>
                <a:spcPct val="138300"/>
              </a:lnSpc>
              <a:spcBef>
                <a:spcPts val="990"/>
              </a:spcBef>
            </a:pPr>
            <a:r>
              <a:rPr dirty="0" sz="1750" spc="-65">
                <a:solidFill>
                  <a:srgbClr val="272424"/>
                </a:solidFill>
                <a:latin typeface="Verdana"/>
                <a:cs typeface="Verdana"/>
              </a:rPr>
              <a:t>Luangkan</a:t>
            </a:r>
            <a:r>
              <a:rPr dirty="0" sz="1750" spc="-10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75">
                <a:solidFill>
                  <a:srgbClr val="272424"/>
                </a:solidFill>
                <a:latin typeface="Verdana"/>
                <a:cs typeface="Verdana"/>
              </a:rPr>
              <a:t>waktu</a:t>
            </a:r>
            <a:r>
              <a:rPr dirty="0" sz="1750" spc="-10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untuk</a:t>
            </a:r>
            <a:r>
              <a:rPr dirty="0" sz="1750" spc="-10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70">
                <a:solidFill>
                  <a:srgbClr val="272424"/>
                </a:solidFill>
                <a:latin typeface="Verdana"/>
                <a:cs typeface="Verdana"/>
              </a:rPr>
              <a:t>merenungkan </a:t>
            </a:r>
            <a:r>
              <a:rPr dirty="0" sz="1750" spc="-90">
                <a:solidFill>
                  <a:srgbClr val="272424"/>
                </a:solidFill>
                <a:latin typeface="Verdana"/>
                <a:cs typeface="Verdana"/>
              </a:rPr>
              <a:t>umpan</a:t>
            </a:r>
            <a:r>
              <a:rPr dirty="0" sz="1750" spc="-9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65">
                <a:solidFill>
                  <a:srgbClr val="272424"/>
                </a:solidFill>
                <a:latin typeface="Verdana"/>
                <a:cs typeface="Verdana"/>
              </a:rPr>
              <a:t>balik</a:t>
            </a:r>
            <a:r>
              <a:rPr dirty="0" sz="1750" spc="-10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60">
                <a:solidFill>
                  <a:srgbClr val="272424"/>
                </a:solidFill>
                <a:latin typeface="Verdana"/>
                <a:cs typeface="Verdana"/>
              </a:rPr>
              <a:t>dan</a:t>
            </a:r>
            <a:r>
              <a:rPr dirty="0" sz="1750" spc="-11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80">
                <a:solidFill>
                  <a:srgbClr val="272424"/>
                </a:solidFill>
                <a:latin typeface="Verdana"/>
                <a:cs typeface="Verdana"/>
              </a:rPr>
              <a:t>bagaimana</a:t>
            </a:r>
            <a:r>
              <a:rPr dirty="0" sz="1750" spc="-8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80">
                <a:solidFill>
                  <a:srgbClr val="272424"/>
                </a:solidFill>
                <a:latin typeface="Verdana"/>
                <a:cs typeface="Verdana"/>
              </a:rPr>
              <a:t>hal</a:t>
            </a:r>
            <a:r>
              <a:rPr dirty="0" sz="1750" spc="-11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25">
                <a:solidFill>
                  <a:srgbClr val="272424"/>
                </a:solidFill>
                <a:latin typeface="Verdana"/>
                <a:cs typeface="Verdana"/>
              </a:rPr>
              <a:t>itu </a:t>
            </a:r>
            <a:r>
              <a:rPr dirty="0" sz="1750" spc="-65">
                <a:solidFill>
                  <a:srgbClr val="272424"/>
                </a:solidFill>
                <a:latin typeface="Verdana"/>
                <a:cs typeface="Verdana"/>
              </a:rPr>
              <a:t>dapat</a:t>
            </a:r>
            <a:r>
              <a:rPr dirty="0" sz="1750" spc="-11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95">
                <a:solidFill>
                  <a:srgbClr val="272424"/>
                </a:solidFill>
                <a:latin typeface="Verdana"/>
                <a:cs typeface="Verdana"/>
              </a:rPr>
              <a:t>membantu </a:t>
            </a:r>
            <a:r>
              <a:rPr dirty="0" sz="1750" spc="-45">
                <a:solidFill>
                  <a:srgbClr val="272424"/>
                </a:solidFill>
                <a:latin typeface="Verdana"/>
                <a:cs typeface="Verdana"/>
              </a:rPr>
              <a:t>Anda</a:t>
            </a:r>
            <a:r>
              <a:rPr dirty="0" sz="1750" spc="-114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750" spc="-25">
                <a:solidFill>
                  <a:srgbClr val="272424"/>
                </a:solidFill>
                <a:latin typeface="Verdana"/>
                <a:cs typeface="Verdana"/>
              </a:rPr>
              <a:t>berkembang.</a:t>
            </a:r>
            <a:endParaRPr sz="17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0" y="0"/>
            <a:ext cx="5486400" cy="82295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15162" y="497861"/>
            <a:ext cx="6855459" cy="20828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5900"/>
              </a:lnSpc>
              <a:spcBef>
                <a:spcPts val="95"/>
              </a:spcBef>
            </a:pPr>
            <a:r>
              <a:rPr dirty="0" sz="4250" spc="-40"/>
              <a:t>Tantangan</a:t>
            </a:r>
            <a:r>
              <a:rPr dirty="0" sz="4250" spc="-155"/>
              <a:t> </a:t>
            </a:r>
            <a:r>
              <a:rPr dirty="0" sz="4250"/>
              <a:t>dalam</a:t>
            </a:r>
            <a:r>
              <a:rPr dirty="0" sz="4250" spc="-125"/>
              <a:t> </a:t>
            </a:r>
            <a:r>
              <a:rPr dirty="0" sz="4250" spc="-10"/>
              <a:t>Memberikan </a:t>
            </a:r>
            <a:r>
              <a:rPr dirty="0" sz="4250"/>
              <a:t>Memberikan</a:t>
            </a:r>
            <a:r>
              <a:rPr dirty="0" sz="4250" spc="-70"/>
              <a:t> </a:t>
            </a:r>
            <a:r>
              <a:rPr dirty="0" sz="4250"/>
              <a:t>dan</a:t>
            </a:r>
            <a:r>
              <a:rPr dirty="0" sz="4250" spc="-65"/>
              <a:t> </a:t>
            </a:r>
            <a:r>
              <a:rPr dirty="0" sz="4250" spc="-10"/>
              <a:t>Menerima </a:t>
            </a:r>
            <a:r>
              <a:rPr dirty="0" sz="4250"/>
              <a:t>Umpan</a:t>
            </a:r>
            <a:r>
              <a:rPr dirty="0" sz="4250" spc="-130"/>
              <a:t> </a:t>
            </a:r>
            <a:r>
              <a:rPr dirty="0" sz="4250" spc="-10"/>
              <a:t>Balik</a:t>
            </a:r>
            <a:endParaRPr sz="4250"/>
          </a:p>
        </p:txBody>
      </p:sp>
      <p:grpSp>
        <p:nvGrpSpPr>
          <p:cNvPr id="4" name="object 4" descr=""/>
          <p:cNvGrpSpPr/>
          <p:nvPr/>
        </p:nvGrpSpPr>
        <p:grpSpPr>
          <a:xfrm>
            <a:off x="803148" y="2932176"/>
            <a:ext cx="1175385" cy="4724400"/>
            <a:chOff x="803148" y="2932176"/>
            <a:chExt cx="1175385" cy="4724400"/>
          </a:xfrm>
        </p:grpSpPr>
        <p:sp>
          <p:nvSpPr>
            <p:cNvPr id="5" name="object 5" descr=""/>
            <p:cNvSpPr/>
            <p:nvPr/>
          </p:nvSpPr>
          <p:spPr>
            <a:xfrm>
              <a:off x="1028700" y="2932175"/>
              <a:ext cx="949960" cy="4724400"/>
            </a:xfrm>
            <a:custGeom>
              <a:avLst/>
              <a:gdLst/>
              <a:ahLst/>
              <a:cxnLst/>
              <a:rect l="l" t="t" r="r" b="b"/>
              <a:pathLst>
                <a:path w="949960" h="4724400">
                  <a:moveTo>
                    <a:pt x="22860" y="5080"/>
                  </a:moveTo>
                  <a:lnTo>
                    <a:pt x="17741" y="0"/>
                  </a:lnTo>
                  <a:lnTo>
                    <a:pt x="5118" y="0"/>
                  </a:lnTo>
                  <a:lnTo>
                    <a:pt x="0" y="5080"/>
                  </a:lnTo>
                  <a:lnTo>
                    <a:pt x="0" y="11430"/>
                  </a:lnTo>
                  <a:lnTo>
                    <a:pt x="0" y="4719282"/>
                  </a:lnTo>
                  <a:lnTo>
                    <a:pt x="5118" y="4724400"/>
                  </a:lnTo>
                  <a:lnTo>
                    <a:pt x="17741" y="4724400"/>
                  </a:lnTo>
                  <a:lnTo>
                    <a:pt x="22860" y="4719282"/>
                  </a:lnTo>
                  <a:lnTo>
                    <a:pt x="22860" y="5080"/>
                  </a:lnTo>
                  <a:close/>
                </a:path>
                <a:path w="949960" h="4724400">
                  <a:moveTo>
                    <a:pt x="949452" y="460756"/>
                  </a:moveTo>
                  <a:lnTo>
                    <a:pt x="944372" y="455676"/>
                  </a:lnTo>
                  <a:lnTo>
                    <a:pt x="227622" y="455676"/>
                  </a:lnTo>
                  <a:lnTo>
                    <a:pt x="222504" y="460756"/>
                  </a:lnTo>
                  <a:lnTo>
                    <a:pt x="222504" y="467106"/>
                  </a:lnTo>
                  <a:lnTo>
                    <a:pt x="222504" y="473456"/>
                  </a:lnTo>
                  <a:lnTo>
                    <a:pt x="227622" y="478536"/>
                  </a:lnTo>
                  <a:lnTo>
                    <a:pt x="944372" y="478536"/>
                  </a:lnTo>
                  <a:lnTo>
                    <a:pt x="949452" y="473456"/>
                  </a:lnTo>
                  <a:lnTo>
                    <a:pt x="949452" y="460756"/>
                  </a:lnTo>
                  <a:close/>
                </a:path>
              </a:pathLst>
            </a:custGeom>
            <a:solidFill>
              <a:srgbClr val="B1D3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806958" y="3166110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4" h="467995">
                  <a:moveTo>
                    <a:pt x="380530" y="0"/>
                  </a:moveTo>
                  <a:lnTo>
                    <a:pt x="87337" y="0"/>
                  </a:lnTo>
                  <a:lnTo>
                    <a:pt x="53342" y="6865"/>
                  </a:lnTo>
                  <a:lnTo>
                    <a:pt x="25580" y="25590"/>
                  </a:lnTo>
                  <a:lnTo>
                    <a:pt x="6863" y="53363"/>
                  </a:lnTo>
                  <a:lnTo>
                    <a:pt x="0" y="87375"/>
                  </a:lnTo>
                  <a:lnTo>
                    <a:pt x="0" y="380491"/>
                  </a:lnTo>
                  <a:lnTo>
                    <a:pt x="6863" y="414504"/>
                  </a:lnTo>
                  <a:lnTo>
                    <a:pt x="25580" y="442277"/>
                  </a:lnTo>
                  <a:lnTo>
                    <a:pt x="53342" y="461002"/>
                  </a:lnTo>
                  <a:lnTo>
                    <a:pt x="87337" y="467867"/>
                  </a:lnTo>
                  <a:lnTo>
                    <a:pt x="380530" y="467867"/>
                  </a:lnTo>
                  <a:lnTo>
                    <a:pt x="414525" y="461002"/>
                  </a:lnTo>
                  <a:lnTo>
                    <a:pt x="442287" y="442277"/>
                  </a:lnTo>
                  <a:lnTo>
                    <a:pt x="461004" y="414504"/>
                  </a:lnTo>
                  <a:lnTo>
                    <a:pt x="467867" y="380491"/>
                  </a:lnTo>
                  <a:lnTo>
                    <a:pt x="467867" y="87375"/>
                  </a:lnTo>
                  <a:lnTo>
                    <a:pt x="461004" y="53363"/>
                  </a:lnTo>
                  <a:lnTo>
                    <a:pt x="442287" y="25590"/>
                  </a:lnTo>
                  <a:lnTo>
                    <a:pt x="414525" y="6865"/>
                  </a:lnTo>
                  <a:lnTo>
                    <a:pt x="380530" y="0"/>
                  </a:lnTo>
                  <a:close/>
                </a:path>
              </a:pathLst>
            </a:custGeom>
            <a:solidFill>
              <a:srgbClr val="CCE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806958" y="3166110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4" h="467995">
                  <a:moveTo>
                    <a:pt x="0" y="87375"/>
                  </a:moveTo>
                  <a:lnTo>
                    <a:pt x="6863" y="53363"/>
                  </a:lnTo>
                  <a:lnTo>
                    <a:pt x="25580" y="25590"/>
                  </a:lnTo>
                  <a:lnTo>
                    <a:pt x="53342" y="6865"/>
                  </a:lnTo>
                  <a:lnTo>
                    <a:pt x="87337" y="0"/>
                  </a:lnTo>
                  <a:lnTo>
                    <a:pt x="380530" y="0"/>
                  </a:lnTo>
                  <a:lnTo>
                    <a:pt x="414525" y="6865"/>
                  </a:lnTo>
                  <a:lnTo>
                    <a:pt x="442287" y="25590"/>
                  </a:lnTo>
                  <a:lnTo>
                    <a:pt x="461004" y="53363"/>
                  </a:lnTo>
                  <a:lnTo>
                    <a:pt x="467867" y="87375"/>
                  </a:lnTo>
                  <a:lnTo>
                    <a:pt x="467867" y="380491"/>
                  </a:lnTo>
                  <a:lnTo>
                    <a:pt x="461004" y="414504"/>
                  </a:lnTo>
                  <a:lnTo>
                    <a:pt x="442287" y="442277"/>
                  </a:lnTo>
                  <a:lnTo>
                    <a:pt x="414525" y="461002"/>
                  </a:lnTo>
                  <a:lnTo>
                    <a:pt x="380530" y="467867"/>
                  </a:lnTo>
                  <a:lnTo>
                    <a:pt x="87337" y="467867"/>
                  </a:lnTo>
                  <a:lnTo>
                    <a:pt x="53342" y="461002"/>
                  </a:lnTo>
                  <a:lnTo>
                    <a:pt x="25580" y="442277"/>
                  </a:lnTo>
                  <a:lnTo>
                    <a:pt x="6863" y="414504"/>
                  </a:lnTo>
                  <a:lnTo>
                    <a:pt x="0" y="380491"/>
                  </a:lnTo>
                  <a:lnTo>
                    <a:pt x="0" y="87375"/>
                  </a:lnTo>
                  <a:close/>
                </a:path>
              </a:pathLst>
            </a:custGeom>
            <a:ln w="7620">
              <a:solidFill>
                <a:srgbClr val="B1D3E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946505" y="3149346"/>
            <a:ext cx="189230" cy="41338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550" spc="-50" b="1">
                <a:solidFill>
                  <a:srgbClr val="272424"/>
                </a:solidFill>
                <a:latin typeface="Carlito"/>
                <a:cs typeface="Carlito"/>
              </a:rPr>
              <a:t>1</a:t>
            </a:r>
            <a:endParaRPr sz="2550">
              <a:latin typeface="Carlito"/>
              <a:cs typeface="Carlito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170938" y="3118484"/>
            <a:ext cx="6252210" cy="1118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b="1">
                <a:solidFill>
                  <a:srgbClr val="272424"/>
                </a:solidFill>
                <a:latin typeface="Carlito"/>
                <a:cs typeface="Carlito"/>
              </a:rPr>
              <a:t>Reaksi</a:t>
            </a:r>
            <a:r>
              <a:rPr dirty="0" sz="2100" spc="-95" b="1">
                <a:solidFill>
                  <a:srgbClr val="272424"/>
                </a:solidFill>
                <a:latin typeface="Carlito"/>
                <a:cs typeface="Carlito"/>
              </a:rPr>
              <a:t> </a:t>
            </a:r>
            <a:r>
              <a:rPr dirty="0" sz="2100" spc="-10" b="1">
                <a:solidFill>
                  <a:srgbClr val="272424"/>
                </a:solidFill>
                <a:latin typeface="Carlito"/>
                <a:cs typeface="Carlito"/>
              </a:rPr>
              <a:t>Emosional</a:t>
            </a:r>
            <a:endParaRPr sz="2100">
              <a:latin typeface="Carlito"/>
              <a:cs typeface="Carlito"/>
            </a:endParaRPr>
          </a:p>
          <a:p>
            <a:pPr marL="12700" marR="5080">
              <a:lnSpc>
                <a:spcPct val="135000"/>
              </a:lnSpc>
              <a:spcBef>
                <a:spcPts val="905"/>
              </a:spcBef>
            </a:pPr>
            <a:r>
              <a:rPr dirty="0" sz="1600" spc="-60">
                <a:solidFill>
                  <a:srgbClr val="272424"/>
                </a:solidFill>
                <a:latin typeface="Verdana"/>
                <a:cs typeface="Verdana"/>
              </a:rPr>
              <a:t>Kesulitan</a:t>
            </a:r>
            <a:r>
              <a:rPr dirty="0" sz="1600" spc="-5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600" spc="-65">
                <a:solidFill>
                  <a:srgbClr val="272424"/>
                </a:solidFill>
                <a:latin typeface="Verdana"/>
                <a:cs typeface="Verdana"/>
              </a:rPr>
              <a:t>mengendalikan </a:t>
            </a:r>
            <a:r>
              <a:rPr dirty="0" sz="1600" spc="-60">
                <a:solidFill>
                  <a:srgbClr val="272424"/>
                </a:solidFill>
                <a:latin typeface="Verdana"/>
                <a:cs typeface="Verdana"/>
              </a:rPr>
              <a:t>emosi</a:t>
            </a:r>
            <a:r>
              <a:rPr dirty="0" sz="1600" spc="-8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600" spc="-70">
                <a:solidFill>
                  <a:srgbClr val="272424"/>
                </a:solidFill>
                <a:latin typeface="Verdana"/>
                <a:cs typeface="Verdana"/>
              </a:rPr>
              <a:t>saat </a:t>
            </a:r>
            <a:r>
              <a:rPr dirty="0" sz="1600" spc="-85">
                <a:solidFill>
                  <a:srgbClr val="272424"/>
                </a:solidFill>
                <a:latin typeface="Verdana"/>
                <a:cs typeface="Verdana"/>
              </a:rPr>
              <a:t>memberikan</a:t>
            </a:r>
            <a:r>
              <a:rPr dirty="0" sz="1600" spc="-80">
                <a:solidFill>
                  <a:srgbClr val="272424"/>
                </a:solidFill>
                <a:latin typeface="Verdana"/>
                <a:cs typeface="Verdana"/>
              </a:rPr>
              <a:t> atau</a:t>
            </a:r>
            <a:r>
              <a:rPr dirty="0" sz="1600" spc="-7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600" spc="-55">
                <a:solidFill>
                  <a:srgbClr val="272424"/>
                </a:solidFill>
                <a:latin typeface="Verdana"/>
                <a:cs typeface="Verdana"/>
              </a:rPr>
              <a:t>menerima </a:t>
            </a:r>
            <a:r>
              <a:rPr dirty="0" sz="1600" spc="-10">
                <a:solidFill>
                  <a:srgbClr val="272424"/>
                </a:solidFill>
                <a:latin typeface="Verdana"/>
                <a:cs typeface="Verdana"/>
              </a:rPr>
              <a:t>kritik.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803148" y="4917947"/>
            <a:ext cx="1175385" cy="475615"/>
            <a:chOff x="803148" y="4917947"/>
            <a:chExt cx="1175385" cy="475615"/>
          </a:xfrm>
        </p:grpSpPr>
        <p:sp>
          <p:nvSpPr>
            <p:cNvPr id="11" name="object 11" descr=""/>
            <p:cNvSpPr/>
            <p:nvPr/>
          </p:nvSpPr>
          <p:spPr>
            <a:xfrm>
              <a:off x="1251204" y="5143499"/>
              <a:ext cx="727075" cy="22860"/>
            </a:xfrm>
            <a:custGeom>
              <a:avLst/>
              <a:gdLst/>
              <a:ahLst/>
              <a:cxnLst/>
              <a:rect l="l" t="t" r="r" b="b"/>
              <a:pathLst>
                <a:path w="727075" h="22860">
                  <a:moveTo>
                    <a:pt x="721868" y="0"/>
                  </a:moveTo>
                  <a:lnTo>
                    <a:pt x="5118" y="0"/>
                  </a:lnTo>
                  <a:lnTo>
                    <a:pt x="0" y="5080"/>
                  </a:lnTo>
                  <a:lnTo>
                    <a:pt x="0" y="11430"/>
                  </a:lnTo>
                  <a:lnTo>
                    <a:pt x="0" y="17780"/>
                  </a:lnTo>
                  <a:lnTo>
                    <a:pt x="5118" y="22860"/>
                  </a:lnTo>
                  <a:lnTo>
                    <a:pt x="721868" y="22860"/>
                  </a:lnTo>
                  <a:lnTo>
                    <a:pt x="726947" y="17780"/>
                  </a:lnTo>
                  <a:lnTo>
                    <a:pt x="726947" y="5080"/>
                  </a:lnTo>
                  <a:lnTo>
                    <a:pt x="721868" y="0"/>
                  </a:lnTo>
                  <a:close/>
                </a:path>
              </a:pathLst>
            </a:custGeom>
            <a:solidFill>
              <a:srgbClr val="B1D3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806958" y="4921757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4" h="467995">
                  <a:moveTo>
                    <a:pt x="380530" y="0"/>
                  </a:moveTo>
                  <a:lnTo>
                    <a:pt x="87337" y="0"/>
                  </a:lnTo>
                  <a:lnTo>
                    <a:pt x="53342" y="6865"/>
                  </a:lnTo>
                  <a:lnTo>
                    <a:pt x="25580" y="25590"/>
                  </a:lnTo>
                  <a:lnTo>
                    <a:pt x="6863" y="53363"/>
                  </a:lnTo>
                  <a:lnTo>
                    <a:pt x="0" y="87375"/>
                  </a:lnTo>
                  <a:lnTo>
                    <a:pt x="0" y="380491"/>
                  </a:lnTo>
                  <a:lnTo>
                    <a:pt x="6863" y="414504"/>
                  </a:lnTo>
                  <a:lnTo>
                    <a:pt x="25580" y="442277"/>
                  </a:lnTo>
                  <a:lnTo>
                    <a:pt x="53342" y="461002"/>
                  </a:lnTo>
                  <a:lnTo>
                    <a:pt x="87337" y="467867"/>
                  </a:lnTo>
                  <a:lnTo>
                    <a:pt x="380530" y="467867"/>
                  </a:lnTo>
                  <a:lnTo>
                    <a:pt x="414525" y="461002"/>
                  </a:lnTo>
                  <a:lnTo>
                    <a:pt x="442287" y="442277"/>
                  </a:lnTo>
                  <a:lnTo>
                    <a:pt x="461004" y="414504"/>
                  </a:lnTo>
                  <a:lnTo>
                    <a:pt x="467867" y="380491"/>
                  </a:lnTo>
                  <a:lnTo>
                    <a:pt x="467867" y="87375"/>
                  </a:lnTo>
                  <a:lnTo>
                    <a:pt x="461004" y="53363"/>
                  </a:lnTo>
                  <a:lnTo>
                    <a:pt x="442287" y="25590"/>
                  </a:lnTo>
                  <a:lnTo>
                    <a:pt x="414525" y="6865"/>
                  </a:lnTo>
                  <a:lnTo>
                    <a:pt x="380530" y="0"/>
                  </a:lnTo>
                  <a:close/>
                </a:path>
              </a:pathLst>
            </a:custGeom>
            <a:solidFill>
              <a:srgbClr val="CCE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806958" y="4921757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4" h="467995">
                  <a:moveTo>
                    <a:pt x="0" y="87375"/>
                  </a:moveTo>
                  <a:lnTo>
                    <a:pt x="6863" y="53363"/>
                  </a:lnTo>
                  <a:lnTo>
                    <a:pt x="25580" y="25590"/>
                  </a:lnTo>
                  <a:lnTo>
                    <a:pt x="53342" y="6865"/>
                  </a:lnTo>
                  <a:lnTo>
                    <a:pt x="87337" y="0"/>
                  </a:lnTo>
                  <a:lnTo>
                    <a:pt x="380530" y="0"/>
                  </a:lnTo>
                  <a:lnTo>
                    <a:pt x="414525" y="6865"/>
                  </a:lnTo>
                  <a:lnTo>
                    <a:pt x="442287" y="25590"/>
                  </a:lnTo>
                  <a:lnTo>
                    <a:pt x="461004" y="53363"/>
                  </a:lnTo>
                  <a:lnTo>
                    <a:pt x="467867" y="87375"/>
                  </a:lnTo>
                  <a:lnTo>
                    <a:pt x="467867" y="380491"/>
                  </a:lnTo>
                  <a:lnTo>
                    <a:pt x="461004" y="414504"/>
                  </a:lnTo>
                  <a:lnTo>
                    <a:pt x="442287" y="442277"/>
                  </a:lnTo>
                  <a:lnTo>
                    <a:pt x="414525" y="461002"/>
                  </a:lnTo>
                  <a:lnTo>
                    <a:pt x="380530" y="467867"/>
                  </a:lnTo>
                  <a:lnTo>
                    <a:pt x="87337" y="467867"/>
                  </a:lnTo>
                  <a:lnTo>
                    <a:pt x="53342" y="461002"/>
                  </a:lnTo>
                  <a:lnTo>
                    <a:pt x="25580" y="442277"/>
                  </a:lnTo>
                  <a:lnTo>
                    <a:pt x="6863" y="414504"/>
                  </a:lnTo>
                  <a:lnTo>
                    <a:pt x="0" y="380491"/>
                  </a:lnTo>
                  <a:lnTo>
                    <a:pt x="0" y="87375"/>
                  </a:lnTo>
                  <a:close/>
                </a:path>
              </a:pathLst>
            </a:custGeom>
            <a:ln w="7620">
              <a:solidFill>
                <a:srgbClr val="B1D3E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944981" y="4904613"/>
            <a:ext cx="189230" cy="41338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550" spc="-50" b="1">
                <a:solidFill>
                  <a:srgbClr val="272424"/>
                </a:solidFill>
                <a:latin typeface="Carlito"/>
                <a:cs typeface="Carlito"/>
              </a:rPr>
              <a:t>2</a:t>
            </a:r>
            <a:endParaRPr sz="2550">
              <a:latin typeface="Carlito"/>
              <a:cs typeface="Carlito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170938" y="4874132"/>
            <a:ext cx="5993765" cy="1118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b="1">
                <a:solidFill>
                  <a:srgbClr val="272424"/>
                </a:solidFill>
                <a:latin typeface="Carlito"/>
                <a:cs typeface="Carlito"/>
              </a:rPr>
              <a:t>Kesulitan</a:t>
            </a:r>
            <a:r>
              <a:rPr dirty="0" sz="2100" spc="-95" b="1">
                <a:solidFill>
                  <a:srgbClr val="272424"/>
                </a:solidFill>
                <a:latin typeface="Carlito"/>
                <a:cs typeface="Carlito"/>
              </a:rPr>
              <a:t> </a:t>
            </a:r>
            <a:r>
              <a:rPr dirty="0" sz="2100" b="1">
                <a:solidFill>
                  <a:srgbClr val="272424"/>
                </a:solidFill>
                <a:latin typeface="Carlito"/>
                <a:cs typeface="Carlito"/>
              </a:rPr>
              <a:t>Menerima</a:t>
            </a:r>
            <a:r>
              <a:rPr dirty="0" sz="2100" spc="-65" b="1">
                <a:solidFill>
                  <a:srgbClr val="272424"/>
                </a:solidFill>
                <a:latin typeface="Carlito"/>
                <a:cs typeface="Carlito"/>
              </a:rPr>
              <a:t> </a:t>
            </a:r>
            <a:r>
              <a:rPr dirty="0" sz="2100" spc="-10" b="1">
                <a:solidFill>
                  <a:srgbClr val="272424"/>
                </a:solidFill>
                <a:latin typeface="Carlito"/>
                <a:cs typeface="Carlito"/>
              </a:rPr>
              <a:t>Kritik</a:t>
            </a:r>
            <a:endParaRPr sz="2100">
              <a:latin typeface="Carlito"/>
              <a:cs typeface="Carlito"/>
            </a:endParaRPr>
          </a:p>
          <a:p>
            <a:pPr marL="12700" marR="5080">
              <a:lnSpc>
                <a:spcPct val="135000"/>
              </a:lnSpc>
              <a:spcBef>
                <a:spcPts val="905"/>
              </a:spcBef>
            </a:pPr>
            <a:r>
              <a:rPr dirty="0" sz="1600" spc="-50">
                <a:solidFill>
                  <a:srgbClr val="272424"/>
                </a:solidFill>
                <a:latin typeface="Verdana"/>
                <a:cs typeface="Verdana"/>
              </a:rPr>
              <a:t>Keengganan</a:t>
            </a:r>
            <a:r>
              <a:rPr dirty="0" sz="1600" spc="-7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600" spc="-80">
                <a:solidFill>
                  <a:srgbClr val="272424"/>
                </a:solidFill>
                <a:latin typeface="Verdana"/>
                <a:cs typeface="Verdana"/>
              </a:rPr>
              <a:t>untuk</a:t>
            </a:r>
            <a:r>
              <a:rPr dirty="0" sz="1600" spc="-8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600" spc="-90">
                <a:solidFill>
                  <a:srgbClr val="272424"/>
                </a:solidFill>
                <a:latin typeface="Verdana"/>
                <a:cs typeface="Verdana"/>
              </a:rPr>
              <a:t>menerima umpan</a:t>
            </a:r>
            <a:r>
              <a:rPr dirty="0" sz="1600" spc="-9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600" spc="-60">
                <a:solidFill>
                  <a:srgbClr val="272424"/>
                </a:solidFill>
                <a:latin typeface="Verdana"/>
                <a:cs typeface="Verdana"/>
              </a:rPr>
              <a:t>balik</a:t>
            </a:r>
            <a:r>
              <a:rPr dirty="0" sz="1600" spc="-8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600" spc="-65">
                <a:solidFill>
                  <a:srgbClr val="272424"/>
                </a:solidFill>
                <a:latin typeface="Verdana"/>
                <a:cs typeface="Verdana"/>
              </a:rPr>
              <a:t>negatif,</a:t>
            </a:r>
            <a:r>
              <a:rPr dirty="0" sz="1600" spc="-10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600" spc="-70">
                <a:solidFill>
                  <a:srgbClr val="272424"/>
                </a:solidFill>
                <a:latin typeface="Verdana"/>
                <a:cs typeface="Verdana"/>
              </a:rPr>
              <a:t>bahkan</a:t>
            </a:r>
            <a:r>
              <a:rPr dirty="0" sz="1600" spc="-8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600" spc="-20">
                <a:solidFill>
                  <a:srgbClr val="272424"/>
                </a:solidFill>
                <a:latin typeface="Verdana"/>
                <a:cs typeface="Verdana"/>
              </a:rPr>
              <a:t>jika </a:t>
            </a:r>
            <a:r>
              <a:rPr dirty="0" sz="1600" spc="-85">
                <a:solidFill>
                  <a:srgbClr val="272424"/>
                </a:solidFill>
                <a:latin typeface="Verdana"/>
                <a:cs typeface="Verdana"/>
              </a:rPr>
              <a:t>itu</a:t>
            </a:r>
            <a:r>
              <a:rPr dirty="0" sz="1600" spc="-9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72424"/>
                </a:solidFill>
                <a:latin typeface="Verdana"/>
                <a:cs typeface="Verdana"/>
              </a:rPr>
              <a:t>konstruktif.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803148" y="6673595"/>
            <a:ext cx="1175385" cy="475615"/>
            <a:chOff x="803148" y="6673595"/>
            <a:chExt cx="1175385" cy="475615"/>
          </a:xfrm>
        </p:grpSpPr>
        <p:sp>
          <p:nvSpPr>
            <p:cNvPr id="17" name="object 17" descr=""/>
            <p:cNvSpPr/>
            <p:nvPr/>
          </p:nvSpPr>
          <p:spPr>
            <a:xfrm>
              <a:off x="1251204" y="6899147"/>
              <a:ext cx="727075" cy="22860"/>
            </a:xfrm>
            <a:custGeom>
              <a:avLst/>
              <a:gdLst/>
              <a:ahLst/>
              <a:cxnLst/>
              <a:rect l="l" t="t" r="r" b="b"/>
              <a:pathLst>
                <a:path w="727075" h="22859">
                  <a:moveTo>
                    <a:pt x="721868" y="0"/>
                  </a:moveTo>
                  <a:lnTo>
                    <a:pt x="5118" y="0"/>
                  </a:lnTo>
                  <a:lnTo>
                    <a:pt x="0" y="5079"/>
                  </a:lnTo>
                  <a:lnTo>
                    <a:pt x="0" y="11429"/>
                  </a:lnTo>
                  <a:lnTo>
                    <a:pt x="0" y="17779"/>
                  </a:lnTo>
                  <a:lnTo>
                    <a:pt x="5118" y="22859"/>
                  </a:lnTo>
                  <a:lnTo>
                    <a:pt x="721868" y="22859"/>
                  </a:lnTo>
                  <a:lnTo>
                    <a:pt x="726947" y="17779"/>
                  </a:lnTo>
                  <a:lnTo>
                    <a:pt x="726947" y="5079"/>
                  </a:lnTo>
                  <a:lnTo>
                    <a:pt x="721868" y="0"/>
                  </a:lnTo>
                  <a:close/>
                </a:path>
              </a:pathLst>
            </a:custGeom>
            <a:solidFill>
              <a:srgbClr val="B1D3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806958" y="6677405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4" h="467995">
                  <a:moveTo>
                    <a:pt x="380530" y="0"/>
                  </a:moveTo>
                  <a:lnTo>
                    <a:pt x="87337" y="0"/>
                  </a:lnTo>
                  <a:lnTo>
                    <a:pt x="53342" y="6865"/>
                  </a:lnTo>
                  <a:lnTo>
                    <a:pt x="25580" y="25590"/>
                  </a:lnTo>
                  <a:lnTo>
                    <a:pt x="6863" y="53363"/>
                  </a:lnTo>
                  <a:lnTo>
                    <a:pt x="0" y="87376"/>
                  </a:lnTo>
                  <a:lnTo>
                    <a:pt x="0" y="380530"/>
                  </a:lnTo>
                  <a:lnTo>
                    <a:pt x="6863" y="414525"/>
                  </a:lnTo>
                  <a:lnTo>
                    <a:pt x="25580" y="442287"/>
                  </a:lnTo>
                  <a:lnTo>
                    <a:pt x="53342" y="461004"/>
                  </a:lnTo>
                  <a:lnTo>
                    <a:pt x="87337" y="467868"/>
                  </a:lnTo>
                  <a:lnTo>
                    <a:pt x="380530" y="467868"/>
                  </a:lnTo>
                  <a:lnTo>
                    <a:pt x="414525" y="461004"/>
                  </a:lnTo>
                  <a:lnTo>
                    <a:pt x="442287" y="442287"/>
                  </a:lnTo>
                  <a:lnTo>
                    <a:pt x="461004" y="414525"/>
                  </a:lnTo>
                  <a:lnTo>
                    <a:pt x="467867" y="380530"/>
                  </a:lnTo>
                  <a:lnTo>
                    <a:pt x="467867" y="87376"/>
                  </a:lnTo>
                  <a:lnTo>
                    <a:pt x="461004" y="53363"/>
                  </a:lnTo>
                  <a:lnTo>
                    <a:pt x="442287" y="25590"/>
                  </a:lnTo>
                  <a:lnTo>
                    <a:pt x="414525" y="6865"/>
                  </a:lnTo>
                  <a:lnTo>
                    <a:pt x="380530" y="0"/>
                  </a:lnTo>
                  <a:close/>
                </a:path>
              </a:pathLst>
            </a:custGeom>
            <a:solidFill>
              <a:srgbClr val="CCE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806958" y="6677405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4" h="467995">
                  <a:moveTo>
                    <a:pt x="0" y="87376"/>
                  </a:moveTo>
                  <a:lnTo>
                    <a:pt x="6863" y="53363"/>
                  </a:lnTo>
                  <a:lnTo>
                    <a:pt x="25580" y="25590"/>
                  </a:lnTo>
                  <a:lnTo>
                    <a:pt x="53342" y="6865"/>
                  </a:lnTo>
                  <a:lnTo>
                    <a:pt x="87337" y="0"/>
                  </a:lnTo>
                  <a:lnTo>
                    <a:pt x="380530" y="0"/>
                  </a:lnTo>
                  <a:lnTo>
                    <a:pt x="414525" y="6865"/>
                  </a:lnTo>
                  <a:lnTo>
                    <a:pt x="442287" y="25590"/>
                  </a:lnTo>
                  <a:lnTo>
                    <a:pt x="461004" y="53363"/>
                  </a:lnTo>
                  <a:lnTo>
                    <a:pt x="467867" y="87376"/>
                  </a:lnTo>
                  <a:lnTo>
                    <a:pt x="467867" y="380530"/>
                  </a:lnTo>
                  <a:lnTo>
                    <a:pt x="461004" y="414525"/>
                  </a:lnTo>
                  <a:lnTo>
                    <a:pt x="442287" y="442287"/>
                  </a:lnTo>
                  <a:lnTo>
                    <a:pt x="414525" y="461004"/>
                  </a:lnTo>
                  <a:lnTo>
                    <a:pt x="380530" y="467868"/>
                  </a:lnTo>
                  <a:lnTo>
                    <a:pt x="87337" y="467868"/>
                  </a:lnTo>
                  <a:lnTo>
                    <a:pt x="53342" y="461004"/>
                  </a:lnTo>
                  <a:lnTo>
                    <a:pt x="25580" y="442287"/>
                  </a:lnTo>
                  <a:lnTo>
                    <a:pt x="6863" y="414525"/>
                  </a:lnTo>
                  <a:lnTo>
                    <a:pt x="0" y="380530"/>
                  </a:lnTo>
                  <a:lnTo>
                    <a:pt x="0" y="87376"/>
                  </a:lnTo>
                  <a:close/>
                </a:path>
              </a:pathLst>
            </a:custGeom>
            <a:ln w="7620">
              <a:solidFill>
                <a:srgbClr val="B1D3E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945591" y="6660286"/>
            <a:ext cx="189230" cy="41338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550" spc="-50" b="1">
                <a:solidFill>
                  <a:srgbClr val="272424"/>
                </a:solidFill>
                <a:latin typeface="Carlito"/>
                <a:cs typeface="Carlito"/>
              </a:rPr>
              <a:t>3</a:t>
            </a:r>
            <a:endParaRPr sz="2550">
              <a:latin typeface="Carlito"/>
              <a:cs typeface="Carlito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170938" y="6629527"/>
            <a:ext cx="5565775" cy="789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b="1">
                <a:solidFill>
                  <a:srgbClr val="272424"/>
                </a:solidFill>
                <a:latin typeface="Carlito"/>
                <a:cs typeface="Carlito"/>
              </a:rPr>
              <a:t>Perbedaan</a:t>
            </a:r>
            <a:r>
              <a:rPr dirty="0" sz="2100" spc="-105" b="1">
                <a:solidFill>
                  <a:srgbClr val="272424"/>
                </a:solidFill>
                <a:latin typeface="Carlito"/>
                <a:cs typeface="Carlito"/>
              </a:rPr>
              <a:t> </a:t>
            </a:r>
            <a:r>
              <a:rPr dirty="0" sz="2100" spc="-10" b="1">
                <a:solidFill>
                  <a:srgbClr val="272424"/>
                </a:solidFill>
                <a:latin typeface="Carlito"/>
                <a:cs typeface="Carlito"/>
              </a:rPr>
              <a:t>Persepsi</a:t>
            </a:r>
            <a:endParaRPr sz="21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dirty="0" sz="1600" spc="-70">
                <a:solidFill>
                  <a:srgbClr val="272424"/>
                </a:solidFill>
                <a:latin typeface="Verdana"/>
                <a:cs typeface="Verdana"/>
              </a:rPr>
              <a:t>Kesalahpahaman</a:t>
            </a:r>
            <a:r>
              <a:rPr dirty="0" sz="1600" spc="-6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600" spc="-80">
                <a:solidFill>
                  <a:srgbClr val="272424"/>
                </a:solidFill>
                <a:latin typeface="Verdana"/>
                <a:cs typeface="Verdana"/>
              </a:rPr>
              <a:t>dalam</a:t>
            </a:r>
            <a:r>
              <a:rPr dirty="0" sz="1600" spc="-9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600" spc="-85">
                <a:solidFill>
                  <a:srgbClr val="272424"/>
                </a:solidFill>
                <a:latin typeface="Verdana"/>
                <a:cs typeface="Verdana"/>
              </a:rPr>
              <a:t>arti</a:t>
            </a:r>
            <a:r>
              <a:rPr dirty="0" sz="1600" spc="-9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600" spc="-80">
                <a:solidFill>
                  <a:srgbClr val="272424"/>
                </a:solidFill>
                <a:latin typeface="Verdana"/>
                <a:cs typeface="Verdana"/>
              </a:rPr>
              <a:t>atau</a:t>
            </a:r>
            <a:r>
              <a:rPr dirty="0" sz="1600" spc="-100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600" spc="-65">
                <a:solidFill>
                  <a:srgbClr val="272424"/>
                </a:solidFill>
                <a:latin typeface="Verdana"/>
                <a:cs typeface="Verdana"/>
              </a:rPr>
              <a:t>interpretasi </a:t>
            </a:r>
            <a:r>
              <a:rPr dirty="0" sz="1600" spc="-85">
                <a:solidFill>
                  <a:srgbClr val="272424"/>
                </a:solidFill>
                <a:latin typeface="Verdana"/>
                <a:cs typeface="Verdana"/>
              </a:rPr>
              <a:t>umpan</a:t>
            </a:r>
            <a:r>
              <a:rPr dirty="0" sz="1600" spc="-95">
                <a:solidFill>
                  <a:srgbClr val="272424"/>
                </a:solidFill>
                <a:latin typeface="Verdana"/>
                <a:cs typeface="Verdana"/>
              </a:rPr>
              <a:t> </a:t>
            </a:r>
            <a:r>
              <a:rPr dirty="0" sz="1600" spc="-10">
                <a:solidFill>
                  <a:srgbClr val="272424"/>
                </a:solidFill>
                <a:latin typeface="Verdana"/>
                <a:cs typeface="Verdana"/>
              </a:rPr>
              <a:t>balik.</a:t>
            </a:r>
            <a:endParaRPr sz="1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2024-12-07T10:12:41Z</dcterms:created>
  <dcterms:modified xsi:type="dcterms:W3CDTF">2024-12-07T10:12:41Z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2024-12-07T00:00:00Z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2024-12-07T00:00:00Z</vt:filetime>
  </property>
  <property fmtid="{D5CDD505-2E9C-101B-9397-08002B2CF9AE}" pid="5" name="Producer">
    <vt:lpwstr>3-Heights(TM) PDF Security Shell 4.8.25.2 (http://www.pdf-tools.com)</vt:lpwstr>
  </property>
</Properties>
</file>